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Override PartName="/ppt/charts/chart1.xml" ContentType="application/vnd.openxmlformats-officedocument.drawingml.char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Default Extension="rels" ContentType="application/vnd.openxmlformats-package.relationships+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xlsx" ContentType="application/vnd.openxmlformats-officedocument.spreadsheetml.sheet"/>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72" r:id="rId7"/>
    <p:sldId id="264" r:id="rId8"/>
    <p:sldId id="267" r:id="rId9"/>
    <p:sldId id="273" r:id="rId10"/>
    <p:sldId id="265" r:id="rId11"/>
    <p:sldId id="280" r:id="rId12"/>
    <p:sldId id="276"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4" autoAdjust="0"/>
    <p:restoredTop sz="69565" autoAdjust="0"/>
  </p:normalViewPr>
  <p:slideViewPr>
    <p:cSldViewPr snapToGrid="0" snapToObjects="1">
      <p:cViewPr varScale="1">
        <p:scale>
          <a:sx n="103" d="100"/>
          <a:sy n="103" d="100"/>
        </p:scale>
        <p:origin x="-1848" y="-112"/>
      </p:cViewPr>
      <p:guideLst>
        <p:guide orient="horz" pos="2160"/>
        <p:guide pos="2880"/>
      </p:guideLst>
    </p:cSldViewPr>
  </p:slideViewPr>
  <p:outlineViewPr>
    <p:cViewPr>
      <p:scale>
        <a:sx n="33" d="100"/>
        <a:sy n="33" d="100"/>
      </p:scale>
      <p:origin x="0" y="57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pieChart>
        <c:varyColors val="1"/>
        <c:ser>
          <c:idx val="0"/>
          <c:order val="0"/>
          <c:tx>
            <c:strRef>
              <c:f>Sheet1!$B$1</c:f>
              <c:strCache>
                <c:ptCount val="1"/>
                <c:pt idx="0">
                  <c:v>Sales</c:v>
                </c:pt>
              </c:strCache>
            </c:strRef>
          </c:tx>
          <c:cat>
            <c:strRef>
              <c:f>Sheet1!$A$2:$A$9</c:f>
              <c:strCache>
                <c:ptCount val="8"/>
                <c:pt idx="1">
                  <c:v>2nd Qtr</c:v>
                </c:pt>
                <c:pt idx="2">
                  <c:v>3rd Qtr</c:v>
                </c:pt>
                <c:pt idx="3">
                  <c:v>4th Qtr</c:v>
                </c:pt>
                <c:pt idx="4">
                  <c:v>1st Qtr</c:v>
                </c:pt>
                <c:pt idx="5">
                  <c:v>2nd Qtr</c:v>
                </c:pt>
                <c:pt idx="6">
                  <c:v>3rd Qtr</c:v>
                </c:pt>
                <c:pt idx="7">
                  <c:v>4th Qtr</c:v>
                </c:pt>
              </c:strCache>
            </c:strRef>
          </c:cat>
          <c:val>
            <c:numRef>
              <c:f>Sheet1!$B$2:$B$9</c:f>
              <c:numCache>
                <c:formatCode>General</c:formatCode>
                <c:ptCount val="8"/>
                <c:pt idx="0">
                  <c:v>0.125</c:v>
                </c:pt>
                <c:pt idx="1">
                  <c:v>0.125</c:v>
                </c:pt>
                <c:pt idx="2">
                  <c:v>0.125</c:v>
                </c:pt>
                <c:pt idx="3">
                  <c:v>0.125</c:v>
                </c:pt>
                <c:pt idx="4">
                  <c:v>0.125</c:v>
                </c:pt>
                <c:pt idx="5">
                  <c:v>0.125</c:v>
                </c:pt>
                <c:pt idx="6">
                  <c:v>0.125</c:v>
                </c:pt>
                <c:pt idx="7">
                  <c:v>0.125</c:v>
                </c:pt>
              </c:numCache>
            </c:numRef>
          </c:val>
        </c:ser>
        <c:dLbls/>
        <c:firstSliceAng val="0"/>
      </c:pieChart>
    </c:plotArea>
    <c:plotVisOnly val="1"/>
    <c:dispBlanksAs val="zero"/>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5FE89-E837-C14F-A1F1-B86B646EA384}" type="datetimeFigureOut">
              <a:rPr lang="en-US" smtClean="0"/>
              <a:pPr/>
              <a:t>4/4/12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1EC8D-ECD3-F345-B2AE-6C38288BC1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148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8AD9C1A7-476E-ED4C-9AF8-7379C1677AEF}"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371707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location, mobile</a:t>
            </a:r>
            <a:endParaRPr lang="en-US" dirty="0"/>
          </a:p>
        </p:txBody>
      </p:sp>
      <p:sp>
        <p:nvSpPr>
          <p:cNvPr id="4" name="Slide Number Placeholder 3"/>
          <p:cNvSpPr>
            <a:spLocks noGrp="1"/>
          </p:cNvSpPr>
          <p:nvPr>
            <p:ph type="sldNum" sz="quarter" idx="10"/>
          </p:nvPr>
        </p:nvSpPr>
        <p:spPr/>
        <p:txBody>
          <a:bodyPr/>
          <a:lstStyle/>
          <a:p>
            <a:fld id="{8AD9C1A7-476E-ED4C-9AF8-7379C1677AEF}"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69464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Social does not mean social media.</a:t>
            </a:r>
            <a:r>
              <a:rPr lang="en-US" baseline="0" dirty="0" smtClean="0"/>
              <a:t>  It's not necessarily* about what your tweeting or sharing content across </a:t>
            </a:r>
            <a:r>
              <a:rPr lang="en-US" baseline="0" dirty="0" err="1" smtClean="0"/>
              <a:t>facebook</a:t>
            </a:r>
            <a:r>
              <a:rPr lang="en-US" baseline="0" dirty="0" smtClean="0"/>
              <a:t> and twitter (although these are great for awareness generation).</a:t>
            </a:r>
          </a:p>
          <a:p>
            <a:endParaRPr lang="en-US" baseline="0" dirty="0" smtClean="0"/>
          </a:p>
          <a:p>
            <a:r>
              <a:rPr lang="en-US" baseline="0" dirty="0" smtClean="0"/>
              <a:t>Leveraging Social in p2p marketplaces can build trust between people.</a:t>
            </a:r>
          </a:p>
          <a:p>
            <a:endParaRPr lang="en-US" baseline="0" dirty="0" smtClean="0"/>
          </a:p>
          <a:p>
            <a:r>
              <a:rPr lang="en-US" baseline="0" dirty="0" smtClean="0"/>
              <a:t>you are used to connecting online with people, but as soon as there is an offline connection, as there is in p2p marketplaces, there also needs to be an added layer of trust.</a:t>
            </a:r>
          </a:p>
          <a:p>
            <a:endParaRPr lang="en-US" baseline="0" dirty="0" smtClean="0"/>
          </a:p>
          <a:p>
            <a:r>
              <a:rPr lang="en-US" baseline="0" dirty="0" smtClean="0"/>
              <a:t>There are two components to trust building</a:t>
            </a:r>
          </a:p>
          <a:p>
            <a:endParaRPr lang="en-US" baseline="0" dirty="0" smtClean="0"/>
          </a:p>
          <a:p>
            <a:r>
              <a:rPr lang="en-US" baseline="0" dirty="0" smtClean="0"/>
              <a:t>**** The first is Identity – are you who you say you are?  Can we verify your identity?  </a:t>
            </a:r>
            <a:r>
              <a:rPr lang="en-US" baseline="0" dirty="0" err="1" smtClean="0"/>
              <a:t>TaskRabbit</a:t>
            </a:r>
            <a:r>
              <a:rPr lang="en-US" baseline="0" dirty="0" smtClean="0"/>
              <a:t> is actually handling some of this by vetting and background checking our </a:t>
            </a:r>
            <a:r>
              <a:rPr lang="en-US" baseline="0" dirty="0" err="1" smtClean="0"/>
              <a:t>TaskRabbit</a:t>
            </a:r>
            <a:r>
              <a:rPr lang="en-US" baseline="0" dirty="0" smtClean="0"/>
              <a:t> network.  But another, perhaps more elegant solution is to verify a user's online identity.</a:t>
            </a:r>
          </a:p>
          <a:p>
            <a:endParaRPr lang="en-US" baseline="0" dirty="0" smtClean="0"/>
          </a:p>
          <a:p>
            <a:r>
              <a:rPr lang="en-US" baseline="0" dirty="0" smtClean="0"/>
              <a:t>Sure, identity and online profiles can be spoofed.  We've all probably been </a:t>
            </a:r>
            <a:r>
              <a:rPr lang="en-US" baseline="0" dirty="0" err="1" smtClean="0"/>
              <a:t>friended</a:t>
            </a:r>
            <a:r>
              <a:rPr lang="en-US" baseline="0" dirty="0" smtClean="0"/>
              <a:t> by the spammers – who have 2 other FB connections and an empty profile.  </a:t>
            </a:r>
          </a:p>
          <a:p>
            <a:endParaRPr lang="en-US" baseline="0" dirty="0" smtClean="0"/>
          </a:p>
          <a:p>
            <a:r>
              <a:rPr lang="en-US" baseline="0" dirty="0" smtClean="0"/>
              <a:t>There are also programs out there now that can generate fake FB profiles with all kinds of friend connections.</a:t>
            </a:r>
          </a:p>
          <a:p>
            <a:endParaRPr lang="en-US" baseline="0" dirty="0" smtClean="0"/>
          </a:p>
          <a:p>
            <a:r>
              <a:rPr lang="en-US" baseline="0" dirty="0" smtClean="0"/>
              <a:t>This isn't fool proof, but </a:t>
            </a:r>
            <a:r>
              <a:rPr lang="en-US" baseline="0" dirty="0" err="1" smtClean="0"/>
              <a:t>facebook</a:t>
            </a:r>
            <a:r>
              <a:rPr lang="en-US" baseline="0" dirty="0" smtClean="0"/>
              <a:t> connecting yourself to a p2p marketplace does add a layer of identity verification.  The more networks you verify, the better people feel about your identity.  </a:t>
            </a:r>
          </a:p>
          <a:p>
            <a:endParaRPr lang="en-US" baseline="0" dirty="0" smtClean="0"/>
          </a:p>
          <a:p>
            <a:r>
              <a:rPr lang="en-US" baseline="0" dirty="0" smtClean="0"/>
              <a:t>Having said that, this isn't completely fool proof, and I believe is too light weight of a solution.  That's why we've invested a lot of time and money at </a:t>
            </a:r>
            <a:r>
              <a:rPr lang="en-US" baseline="0" dirty="0" err="1" smtClean="0"/>
              <a:t>TaskRabbit</a:t>
            </a:r>
            <a:r>
              <a:rPr lang="en-US" baseline="0" dirty="0" smtClean="0"/>
              <a:t> into our extensive background checking process.</a:t>
            </a:r>
          </a:p>
          <a:p>
            <a:endParaRPr lang="en-US" baseline="0" dirty="0" smtClean="0"/>
          </a:p>
          <a:p>
            <a:endParaRPr lang="en-US" baseline="0" dirty="0" smtClean="0"/>
          </a:p>
          <a:p>
            <a:r>
              <a:rPr lang="en-US" baseline="0" dirty="0" smtClean="0"/>
              <a:t>*** The 2</a:t>
            </a:r>
            <a:r>
              <a:rPr lang="en-US" baseline="30000" dirty="0" smtClean="0"/>
              <a:t>nd</a:t>
            </a:r>
            <a:r>
              <a:rPr lang="en-US" baseline="0" dirty="0" smtClean="0"/>
              <a:t> piece of trust building is Reputation.  </a:t>
            </a:r>
          </a:p>
          <a:p>
            <a:endParaRPr lang="en-US" baseline="0" dirty="0" smtClean="0"/>
          </a:p>
          <a:p>
            <a:r>
              <a:rPr lang="en-US" baseline="0" dirty="0" smtClean="0"/>
              <a:t>- Seeing that someone has 600 FB friends over 500 LinkedIn connections does show a level of reputation.  That this person is connected online.</a:t>
            </a:r>
          </a:p>
          <a:p>
            <a:r>
              <a:rPr lang="en-US" baseline="0" dirty="0" smtClean="0"/>
              <a:t>- It's interesting to consider the differences in social networks – for instance FB being very social, LinkedIn for professional networking, and Twitter a completely open social sharing platform.  </a:t>
            </a:r>
          </a:p>
          <a:p>
            <a:r>
              <a:rPr lang="en-US" baseline="0" dirty="0" smtClean="0"/>
              <a:t>- The differences in the type of social network garner different levels of trust and reputation building.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E1EC8D-ECD3-F345-B2AE-6C38288BC11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072110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Point out social connected features</a:t>
            </a:r>
          </a:p>
          <a:p>
            <a:r>
              <a:rPr lang="en-US" dirty="0" smtClean="0"/>
              <a:t>- you can see which one of your friends knows the host</a:t>
            </a:r>
          </a:p>
          <a:p>
            <a:r>
              <a:rPr lang="en-US" dirty="0" smtClean="0"/>
              <a:t>- you can see</a:t>
            </a:r>
            <a:r>
              <a:rPr lang="en-US" baseline="0" dirty="0" smtClean="0"/>
              <a:t> which of your friends reviewed the host</a:t>
            </a:r>
          </a:p>
          <a:p>
            <a:r>
              <a:rPr lang="en-US" baseline="0" dirty="0" smtClean="0"/>
              <a:t>- you are more likely to trust your friends recommendations</a:t>
            </a:r>
          </a:p>
          <a:p>
            <a:endParaRPr lang="en-US" baseline="0" dirty="0" smtClean="0"/>
          </a:p>
          <a:p>
            <a:r>
              <a:rPr lang="en-US" baseline="0" dirty="0" smtClean="0"/>
              <a:t>- The world just got a lot smaller .... You can even see how you are connected to a host.</a:t>
            </a:r>
          </a:p>
          <a:p>
            <a:endParaRPr lang="en-US" baseline="0" dirty="0" smtClean="0"/>
          </a:p>
          <a:p>
            <a:r>
              <a:rPr lang="en-US" baseline="0" dirty="0" smtClean="0"/>
              <a:t>- On </a:t>
            </a:r>
            <a:r>
              <a:rPr lang="en-US" baseline="0" dirty="0" err="1" smtClean="0"/>
              <a:t>TaskRabbit</a:t>
            </a:r>
            <a:r>
              <a:rPr lang="en-US" baseline="0" dirty="0" smtClean="0"/>
              <a:t>, you can imagine being able to see which one of your friends has used a certain </a:t>
            </a:r>
            <a:r>
              <a:rPr lang="en-US" baseline="0" dirty="0" err="1" smtClean="0"/>
              <a:t>TaskRabbit</a:t>
            </a:r>
            <a:r>
              <a:rPr lang="en-US" baseline="0" dirty="0" smtClean="0"/>
              <a:t> and how they've rated and reviewed them.  </a:t>
            </a:r>
          </a:p>
          <a:p>
            <a:r>
              <a:rPr lang="en-US" baseline="0" dirty="0" smtClean="0"/>
              <a:t>- If one of your friends has had a great experience with a </a:t>
            </a:r>
            <a:r>
              <a:rPr lang="en-US" baseline="0" dirty="0" err="1" smtClean="0"/>
              <a:t>TaskRabbit</a:t>
            </a:r>
            <a:r>
              <a:rPr lang="en-US" baseline="0" dirty="0" smtClean="0"/>
              <a:t>, you are more likely to trust that person as well, particularly if you are doing similar jobs as your friends </a:t>
            </a:r>
            <a:br>
              <a:rPr lang="en-US" baseline="0" dirty="0" smtClean="0"/>
            </a:br>
            <a:endParaRPr lang="en-US" baseline="0" dirty="0" smtClean="0"/>
          </a:p>
          <a:p>
            <a:r>
              <a:rPr lang="en-US" baseline="0" dirty="0" smtClean="0"/>
              <a:t>- You may not be directly connected with your </a:t>
            </a:r>
            <a:r>
              <a:rPr lang="en-US" baseline="0" dirty="0" err="1" smtClean="0"/>
              <a:t>TaskRabbit</a:t>
            </a:r>
            <a:r>
              <a:rPr lang="en-US" baseline="0" dirty="0" smtClean="0"/>
              <a:t>, but we can also show you the degrees of separation, just like this example on </a:t>
            </a:r>
            <a:r>
              <a:rPr lang="en-US" baseline="0" dirty="0" err="1" smtClean="0"/>
              <a:t>Airbnb</a:t>
            </a:r>
            <a:r>
              <a:rPr lang="en-US" baseline="0" dirty="0" smtClean="0"/>
              <a:t>.</a:t>
            </a:r>
          </a:p>
          <a:p>
            <a:endParaRPr lang="en-US" baseline="0" dirty="0" smtClean="0"/>
          </a:p>
          <a:p>
            <a:r>
              <a:rPr lang="en-US" baseline="0" dirty="0" smtClean="0"/>
              <a:t>- Its interesting to think about how different social networks like FB and LinkedIn, might have different implications for trust.  Are you typically closer with your FB friends and </a:t>
            </a:r>
            <a:r>
              <a:rPr lang="en-US" baseline="0" dirty="0" err="1" smtClean="0"/>
              <a:t>linkedin</a:t>
            </a:r>
            <a:r>
              <a:rPr lang="en-US" baseline="0" dirty="0" smtClean="0"/>
              <a:t> is more for professional networking?  As I mentioned before, Twitter is an entirely different story, because its not really a social network, it's a social sharing platform.  Relationships are built as tightly there and may not matter as much when you are looking for ways to build trust offline.</a:t>
            </a:r>
          </a:p>
        </p:txBody>
      </p:sp>
      <p:sp>
        <p:nvSpPr>
          <p:cNvPr id="4" name="Slide Number Placeholder 3"/>
          <p:cNvSpPr>
            <a:spLocks noGrp="1"/>
          </p:cNvSpPr>
          <p:nvPr>
            <p:ph type="sldNum" sz="quarter" idx="10"/>
          </p:nvPr>
        </p:nvSpPr>
        <p:spPr/>
        <p:txBody>
          <a:bodyPr/>
          <a:lstStyle/>
          <a:p>
            <a:fld id="{71E1EC8D-ECD3-F345-B2AE-6C38288BC113}"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829786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provides obvious benefits – context</a:t>
            </a:r>
            <a:r>
              <a:rPr lang="en-US" baseline="0" dirty="0" smtClean="0"/>
              <a:t> about where someone is located or where a property is.</a:t>
            </a:r>
          </a:p>
          <a:p>
            <a:r>
              <a:rPr lang="en-US" baseline="0" dirty="0" smtClean="0"/>
              <a:t>For p2p marketplaces there are some interesting application of location which are really important.</a:t>
            </a:r>
          </a:p>
          <a:p>
            <a:endParaRPr lang="en-US" baseline="0" dirty="0" smtClean="0"/>
          </a:p>
          <a:p>
            <a:r>
              <a:rPr lang="en-US" baseline="0" dirty="0" smtClean="0"/>
              <a:t>- trust building – if you know someone always goes to the same neighborhood gym as you on </a:t>
            </a:r>
            <a:r>
              <a:rPr lang="en-US" baseline="0" dirty="0" err="1" smtClean="0"/>
              <a:t>FourSquare</a:t>
            </a:r>
            <a:r>
              <a:rPr lang="en-US" baseline="0" dirty="0" smtClean="0"/>
              <a:t>, would you be more likely to trust them?  Perhaps.</a:t>
            </a:r>
          </a:p>
          <a:p>
            <a:r>
              <a:rPr lang="en-US" baseline="0" dirty="0" smtClean="0"/>
              <a:t>- real time nature – location provides instant access to people and things around you.  If they are available, and they are near by, they are suddenly accessible.  </a:t>
            </a:r>
          </a:p>
          <a:p>
            <a:endParaRPr lang="en-US" baseline="0" dirty="0" smtClean="0"/>
          </a:p>
          <a:p>
            <a:r>
              <a:rPr lang="en-US" baseline="0" dirty="0" smtClean="0"/>
              <a:t>- these two paired together trust + </a:t>
            </a:r>
            <a:r>
              <a:rPr lang="en-US" baseline="0" dirty="0" err="1" smtClean="0"/>
              <a:t>ondemand</a:t>
            </a:r>
            <a:r>
              <a:rPr lang="en-US" baseline="0" dirty="0" smtClean="0"/>
              <a:t> nature is the perfect storm for the p2p world.  Its how you are able to provide context and transparency to the offline piece of the connection.  p2p is different because the online piece of the experience is only 1/2 of what the consumer experiences.  There is an entire offline component.  When location can be leveraged to provide transparency to the offline interaction as well, such as how far away someone is, are they on their way, </a:t>
            </a:r>
            <a:r>
              <a:rPr lang="en-US" baseline="0" dirty="0" err="1" smtClean="0"/>
              <a:t>etc</a:t>
            </a:r>
            <a:r>
              <a:rPr lang="en-US" baseline="0" dirty="0" smtClean="0"/>
              <a:t>, this is how the offline connection is provided with context.  </a:t>
            </a:r>
            <a:endParaRPr lang="en-US" dirty="0" smtClean="0"/>
          </a:p>
        </p:txBody>
      </p:sp>
      <p:sp>
        <p:nvSpPr>
          <p:cNvPr id="4" name="Slide Number Placeholder 3"/>
          <p:cNvSpPr>
            <a:spLocks noGrp="1"/>
          </p:cNvSpPr>
          <p:nvPr>
            <p:ph type="sldNum" sz="quarter" idx="10"/>
          </p:nvPr>
        </p:nvSpPr>
        <p:spPr/>
        <p:txBody>
          <a:bodyPr/>
          <a:lstStyle/>
          <a:p>
            <a:fld id="{71E1EC8D-ECD3-F345-B2AE-6C38288BC113}"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58477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Location allows you to make smart choices about user experience interactions based on location.  Example: TR alerting system</a:t>
            </a:r>
            <a:endParaRPr lang="en-US" dirty="0" smtClean="0"/>
          </a:p>
          <a:p>
            <a:r>
              <a:rPr lang="en-US" dirty="0" smtClean="0"/>
              <a:t>-</a:t>
            </a:r>
            <a:r>
              <a:rPr lang="en-US" baseline="0" dirty="0" smtClean="0"/>
              <a:t> you can do things like smart alerting – for us, when a job is posted we alert the closet </a:t>
            </a:r>
            <a:r>
              <a:rPr lang="en-US" baseline="0" dirty="0" err="1" smtClean="0"/>
              <a:t>TaskRabbits</a:t>
            </a:r>
            <a:r>
              <a:rPr lang="en-US" baseline="0" dirty="0" smtClean="0"/>
              <a:t> first.</a:t>
            </a:r>
          </a:p>
          <a:p>
            <a:r>
              <a:rPr lang="en-US" baseline="0" dirty="0" smtClean="0"/>
              <a:t>- This allows for under 20 minute response times.</a:t>
            </a:r>
          </a:p>
          <a:p>
            <a:endParaRPr lang="en-US" dirty="0"/>
          </a:p>
        </p:txBody>
      </p:sp>
      <p:sp>
        <p:nvSpPr>
          <p:cNvPr id="4" name="Slide Number Placeholder 3"/>
          <p:cNvSpPr>
            <a:spLocks noGrp="1"/>
          </p:cNvSpPr>
          <p:nvPr>
            <p:ph type="sldNum" sz="quarter" idx="10"/>
          </p:nvPr>
        </p:nvSpPr>
        <p:spPr/>
        <p:txBody>
          <a:bodyPr/>
          <a:lstStyle/>
          <a:p>
            <a:fld id="{71E1EC8D-ECD3-F345-B2AE-6C38288BC11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5847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me and my passion for product, one aspect of mobile I believe can be really key in building a great user experience for your members – focus on what I would call signature interactions</a:t>
            </a:r>
          </a:p>
          <a:p>
            <a:endParaRPr lang="en-US" baseline="0" dirty="0" smtClean="0"/>
          </a:p>
          <a:p>
            <a:r>
              <a:rPr lang="en-US" baseline="0" dirty="0" smtClean="0"/>
              <a:t>If you are thinking about building on mobile, don't just port the UX from the web.</a:t>
            </a:r>
          </a:p>
          <a:p>
            <a:r>
              <a:rPr lang="en-US" baseline="0" dirty="0" smtClean="0"/>
              <a:t>There is a huge opportunity on mobile to re-think clunky interactions on the web and elegantly solve them on mobile.</a:t>
            </a:r>
          </a:p>
          <a:p>
            <a:endParaRPr lang="en-US" dirty="0" smtClean="0"/>
          </a:p>
          <a:p>
            <a:r>
              <a:rPr lang="en-US" dirty="0" smtClean="0"/>
              <a:t>When we were</a:t>
            </a:r>
            <a:r>
              <a:rPr lang="en-US" baseline="0" dirty="0" smtClean="0"/>
              <a:t> building out the first version of our iPhone App we decided we had 3 high level goals for the 1</a:t>
            </a:r>
            <a:r>
              <a:rPr lang="en-US" baseline="30000" dirty="0" smtClean="0"/>
              <a:t>st</a:t>
            </a:r>
            <a:r>
              <a:rPr lang="en-US" baseline="0" dirty="0" smtClean="0"/>
              <a:t> iteration of the project.  We then thought about how we could make innovative UX solves to support these goals.</a:t>
            </a:r>
            <a:endParaRPr lang="en-US" dirty="0" smtClean="0"/>
          </a:p>
          <a:p>
            <a:endParaRPr lang="en-US" dirty="0" smtClean="0"/>
          </a:p>
          <a:p>
            <a:r>
              <a:rPr lang="en-US" dirty="0" smtClean="0"/>
              <a:t>what were the 3 sig interactions we would focus on?  how would they support our high level goals for the project?  How can</a:t>
            </a:r>
            <a:r>
              <a:rPr lang="en-US" baseline="0" dirty="0" smtClean="0"/>
              <a:t> we make them memorable?</a:t>
            </a:r>
            <a:endParaRPr lang="en-US" dirty="0"/>
          </a:p>
        </p:txBody>
      </p:sp>
      <p:sp>
        <p:nvSpPr>
          <p:cNvPr id="4" name="Slide Number Placeholder 3"/>
          <p:cNvSpPr>
            <a:spLocks noGrp="1"/>
          </p:cNvSpPr>
          <p:nvPr>
            <p:ph type="sldNum" sz="quarter" idx="10"/>
          </p:nvPr>
        </p:nvSpPr>
        <p:spPr/>
        <p:txBody>
          <a:bodyPr/>
          <a:lstStyle/>
          <a:p>
            <a:fld id="{D6B57A60-C09E-8E47-A1A6-382A7E2E0D0A}"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457339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example of design and development</a:t>
            </a:r>
            <a:r>
              <a:rPr lang="en-US" baseline="0" dirty="0" smtClean="0"/>
              <a:t> converging into something awesome – 2 reasons</a:t>
            </a:r>
          </a:p>
          <a:p>
            <a:endParaRPr lang="en-US" baseline="0" dirty="0" smtClean="0"/>
          </a:p>
          <a:p>
            <a:r>
              <a:rPr lang="en-US" baseline="0" dirty="0" smtClean="0"/>
              <a:t>1 -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actual code involved to make this carousel spin is non trivial.  Thanks to Brian our VPE, he spent a full weekend tweaking the trig equations to get this just right.  A fun engineering challenge that compliments a useful and gorgeous design.</a:t>
            </a:r>
            <a:endParaRPr lang="en-US" dirty="0" smtClean="0"/>
          </a:p>
          <a:p>
            <a:endParaRPr lang="en-US" baseline="0" dirty="0" smtClean="0"/>
          </a:p>
          <a:p>
            <a:r>
              <a:rPr lang="en-US" baseline="0" dirty="0" smtClean="0"/>
              <a:t>2 –</a:t>
            </a:r>
          </a:p>
          <a:p>
            <a:r>
              <a:rPr lang="en-US" baseline="0" dirty="0" smtClean="0"/>
              <a:t>because 1 wedge is out of view, we came up with the idea to be able to dynamically load an infinite amount of tasks into the carousel from the server at any given time</a:t>
            </a:r>
          </a:p>
          <a:p>
            <a:r>
              <a:rPr lang="en-US" baseline="0" dirty="0" smtClean="0"/>
              <a:t>no waiting to submit to the app store to add more task types in</a:t>
            </a:r>
          </a:p>
          <a:p>
            <a:r>
              <a:rPr lang="en-US" baseline="0" dirty="0" smtClean="0"/>
              <a:t>being able cater the experience depending on the user is also hugely powerful</a:t>
            </a:r>
          </a:p>
          <a:p>
            <a:endParaRPr lang="en-US" baseline="0" dirty="0" smtClean="0"/>
          </a:p>
          <a:p>
            <a:r>
              <a:rPr lang="en-US" baseline="0" dirty="0" smtClean="0"/>
              <a:t>LESSSON LEARNED</a:t>
            </a:r>
          </a:p>
          <a:p>
            <a:r>
              <a:rPr lang="en-US" baseline="0" dirty="0" smtClean="0"/>
              <a:t>- particularly on mobile, push the design and </a:t>
            </a:r>
            <a:r>
              <a:rPr lang="en-US" baseline="0" dirty="0" err="1" smtClean="0"/>
              <a:t>dev</a:t>
            </a:r>
            <a:r>
              <a:rPr lang="en-US" baseline="0" dirty="0" smtClean="0"/>
              <a:t> boundaries so that you can leverage server infrastructure.  what can you make dynamic and not 100% reliant on the visual UI.</a:t>
            </a:r>
          </a:p>
        </p:txBody>
      </p:sp>
      <p:sp>
        <p:nvSpPr>
          <p:cNvPr id="4" name="Slide Number Placeholder 3"/>
          <p:cNvSpPr>
            <a:spLocks noGrp="1"/>
          </p:cNvSpPr>
          <p:nvPr>
            <p:ph type="sldNum" sz="quarter" idx="10"/>
          </p:nvPr>
        </p:nvSpPr>
        <p:spPr/>
        <p:txBody>
          <a:bodyPr/>
          <a:lstStyle/>
          <a:p>
            <a:fld id="{D6B57A60-C09E-8E47-A1A6-382A7E2E0D0A}"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99058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engineer turned</a:t>
            </a:r>
            <a:r>
              <a:rPr lang="en-US" baseline="0" dirty="0" smtClean="0"/>
              <a:t> entrepreneur, I encourage you to take the leap.  If you are passionate about an idea – trust yourself to figure it out</a:t>
            </a:r>
            <a:endParaRPr lang="en-US" dirty="0"/>
          </a:p>
        </p:txBody>
      </p:sp>
      <p:sp>
        <p:nvSpPr>
          <p:cNvPr id="4" name="Slide Number Placeholder 3"/>
          <p:cNvSpPr>
            <a:spLocks noGrp="1"/>
          </p:cNvSpPr>
          <p:nvPr>
            <p:ph type="sldNum" sz="quarter" idx="10"/>
          </p:nvPr>
        </p:nvSpPr>
        <p:spPr/>
        <p:txBody>
          <a:bodyPr/>
          <a:lstStyle/>
          <a:p>
            <a:fld id="{8AD9C1A7-476E-ED4C-9AF8-7379C1677AEF}"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69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3" name="Picture 2" descr="Title_Page_v3.jpg"/>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461667"/>
            <a:ext cx="7772400" cy="1470025"/>
          </a:xfrm>
        </p:spPr>
        <p:txBody>
          <a:bodyPr>
            <a:noAutofit/>
          </a:bodyPr>
          <a:lstStyle>
            <a:lvl1pPr>
              <a:defRPr sz="4000" b="1" i="0">
                <a:solidFill>
                  <a:schemeClr val="accent1">
                    <a:lumMod val="75000"/>
                  </a:schemeClr>
                </a:solidFill>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92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435726"/>
            <a:ext cx="2133600" cy="365125"/>
          </a:xfrm>
          <a:prstGeom prst="rect">
            <a:avLst/>
          </a:prstGeom>
        </p:spPr>
        <p:txBody>
          <a:bodyPr/>
          <a:lstStyle/>
          <a:p>
            <a:fld id="{62E8CD1F-447B-E647-A7F0-E05D5937A6B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301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605" y="896325"/>
            <a:ext cx="4261208" cy="522983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2521" y="905155"/>
            <a:ext cx="4391262" cy="522100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457200" y="6435726"/>
            <a:ext cx="2133600" cy="365125"/>
          </a:xfrm>
          <a:prstGeom prst="rect">
            <a:avLst/>
          </a:prstGeom>
        </p:spPr>
        <p:txBody>
          <a:bodyPr/>
          <a:lstStyle/>
          <a:p>
            <a:fld id="{62E8CD1F-447B-E647-A7F0-E05D5937A6B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052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35726"/>
            <a:ext cx="2133600" cy="365125"/>
          </a:xfrm>
          <a:prstGeom prst="rect">
            <a:avLst/>
          </a:prstGeom>
        </p:spPr>
        <p:txBody>
          <a:bodyPr/>
          <a:lstStyle/>
          <a:p>
            <a:r>
              <a:rPr lang="en-US" dirty="0" smtClean="0"/>
              <a:t>slide </a:t>
            </a:r>
            <a:fld id="{62E8CD1F-447B-E647-A7F0-E05D5937A6B5}" type="slidenum">
              <a:rPr lang="en-US" smtClean="0"/>
              <a:pPr/>
              <a:t>‹#›</a:t>
            </a:fld>
            <a:endParaRPr lang="en-US" dirty="0"/>
          </a:p>
        </p:txBody>
      </p:sp>
      <p:sp>
        <p:nvSpPr>
          <p:cNvPr id="11" name="Footer Placeholder 4"/>
          <p:cNvSpPr>
            <a:spLocks noGrp="1"/>
          </p:cNvSpPr>
          <p:nvPr>
            <p:ph type="ftr" sz="quarter" idx="11"/>
          </p:nvPr>
        </p:nvSpPr>
        <p:spPr>
          <a:xfrm>
            <a:off x="3124200" y="6435726"/>
            <a:ext cx="2895600" cy="365125"/>
          </a:xfrm>
          <a:prstGeom prst="rect">
            <a:avLst/>
          </a:prstGeom>
        </p:spPr>
        <p:txBody>
          <a:bodyPr/>
          <a:lstStyle/>
          <a:p>
            <a:r>
              <a:rPr lang="en-US" dirty="0" smtClean="0"/>
              <a:t>2/24/11 - confidential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89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DCC3CC-B081-D341-9125-296630C6A625}" type="datetimeFigureOut">
              <a:rPr lang="en-US" smtClean="0"/>
              <a:pPr/>
              <a:t>4/4/12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D718E61-BFB4-D848-B19E-DF8609C29F7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414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DCC3CC-B081-D341-9125-296630C6A625}" type="datetimeFigureOut">
              <a:rPr lang="en-US" smtClean="0"/>
              <a:pPr/>
              <a:t>4/4/12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718E61-BFB4-D848-B19E-DF8609C29F7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256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DCC3CC-B081-D341-9125-296630C6A625}" type="datetimeFigureOut">
              <a:rPr lang="en-US" smtClean="0"/>
              <a:pPr/>
              <a:t>4/4/12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718E61-BFB4-D848-B19E-DF8609C29F7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66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DCC3CC-B081-D341-9125-296630C6A625}" type="datetimeFigureOut">
              <a:rPr lang="en-US" smtClean="0"/>
              <a:pPr/>
              <a:t>4/4/12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718E61-BFB4-D848-B19E-DF8609C29F7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71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DCC3CC-B081-D341-9125-296630C6A625}" type="datetimeFigureOut">
              <a:rPr lang="en-US" smtClean="0"/>
              <a:pPr/>
              <a:t>4/4/12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D718E61-BFB4-D848-B19E-DF8609C29F7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5802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4" name="Picture 3" descr="Footer.jp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45355" y="244034"/>
            <a:ext cx="8874328" cy="4215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355" y="941050"/>
            <a:ext cx="8874328" cy="51851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435726"/>
            <a:ext cx="2133600" cy="365125"/>
          </a:xfrm>
          <a:prstGeom prst="rect">
            <a:avLst/>
          </a:prstGeom>
        </p:spPr>
        <p:txBody>
          <a:bodyPr/>
          <a:lstStyle>
            <a:lvl1pPr>
              <a:defRPr sz="1000" b="1">
                <a:solidFill>
                  <a:schemeClr val="bg1"/>
                </a:solidFill>
                <a:latin typeface="Helvetica"/>
                <a:cs typeface="Helvetica"/>
              </a:defRPr>
            </a:lvl1pPr>
          </a:lstStyle>
          <a:p>
            <a:fld id="{62E8CD1F-447B-E647-A7F0-E05D5937A6B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266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Lst>
  <p:txStyles>
    <p:titleStyle>
      <a:lvl1pPr algn="l" defTabSz="457200" rtl="0" eaLnBrk="1" latinLnBrk="0" hangingPunct="1">
        <a:spcBef>
          <a:spcPct val="0"/>
        </a:spcBef>
        <a:buNone/>
        <a:defRPr sz="3600" kern="1200">
          <a:solidFill>
            <a:schemeClr val="tx2"/>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321E12"/>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321E12"/>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rgbClr val="321E12"/>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rgbClr val="321E12"/>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rgbClr val="321E1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0"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SoLoMo</a:t>
            </a:r>
            <a:r>
              <a:rPr lang="en-US" dirty="0" smtClean="0"/>
              <a:t> in P2P Marketplaces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46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5355" y="799946"/>
            <a:ext cx="8874328" cy="525482"/>
          </a:xfrm>
        </p:spPr>
        <p:txBody>
          <a:bodyPr>
            <a:noAutofit/>
          </a:bodyPr>
          <a:lstStyle/>
          <a:p>
            <a:pPr marL="0" indent="0" algn="ctr">
              <a:buNone/>
            </a:pPr>
            <a:r>
              <a:rPr lang="en-US" sz="3200" b="1" i="1" dirty="0" smtClean="0"/>
              <a:t>Intelligence</a:t>
            </a:r>
            <a:endParaRPr lang="en-US" sz="3200" b="1" i="1" dirty="0"/>
          </a:p>
        </p:txBody>
      </p:sp>
      <p:sp>
        <p:nvSpPr>
          <p:cNvPr id="5" name="Title 4"/>
          <p:cNvSpPr>
            <a:spLocks noGrp="1"/>
          </p:cNvSpPr>
          <p:nvPr>
            <p:ph type="title"/>
          </p:nvPr>
        </p:nvSpPr>
        <p:spPr/>
        <p:txBody>
          <a:bodyPr>
            <a:normAutofit fontScale="90000"/>
          </a:bodyPr>
          <a:lstStyle/>
          <a:p>
            <a:endParaRPr lang="en-US" dirty="0"/>
          </a:p>
        </p:txBody>
      </p:sp>
      <p:sp>
        <p:nvSpPr>
          <p:cNvPr id="6" name="Rectangle 5"/>
          <p:cNvSpPr/>
          <p:nvPr/>
        </p:nvSpPr>
        <p:spPr>
          <a:xfrm>
            <a:off x="0" y="0"/>
            <a:ext cx="9144000" cy="708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accent3"/>
                </a:solidFill>
              </a:rPr>
              <a:t>LO</a:t>
            </a:r>
            <a:r>
              <a:rPr lang="en-US" sz="4000" dirty="0" smtClean="0"/>
              <a:t>CATION</a:t>
            </a:r>
            <a:endParaRPr lang="en-US" sz="4000" dirty="0"/>
          </a:p>
        </p:txBody>
      </p:sp>
      <p:pic>
        <p:nvPicPr>
          <p:cNvPr id="8" name="Picture 7"/>
          <p:cNvPicPr>
            <a:picLocks noChangeAspect="1"/>
          </p:cNvPicPr>
          <p:nvPr/>
        </p:nvPicPr>
        <p:blipFill>
          <a:blip r:embed="rId3"/>
          <a:stretch>
            <a:fillRect/>
          </a:stretch>
        </p:blipFill>
        <p:spPr>
          <a:xfrm>
            <a:off x="334498" y="1599473"/>
            <a:ext cx="5934902" cy="4528757"/>
          </a:xfrm>
          <a:prstGeom prst="rect">
            <a:avLst/>
          </a:prstGeom>
        </p:spPr>
      </p:pic>
      <p:sp>
        <p:nvSpPr>
          <p:cNvPr id="9" name="Oval 8"/>
          <p:cNvSpPr/>
          <p:nvPr/>
        </p:nvSpPr>
        <p:spPr>
          <a:xfrm>
            <a:off x="2648281" y="3012724"/>
            <a:ext cx="959326" cy="918678"/>
          </a:xfrm>
          <a:prstGeom prst="ellipse">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307505" y="2704621"/>
            <a:ext cx="1637892" cy="1536347"/>
          </a:xfrm>
          <a:prstGeom prst="ellipse">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15823" y="2204020"/>
            <a:ext cx="2548436" cy="2497451"/>
          </a:xfrm>
          <a:prstGeom prst="ellipse">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16482" y="1496752"/>
            <a:ext cx="4222740" cy="4125575"/>
          </a:xfrm>
          <a:prstGeom prst="ellipse">
            <a:avLst/>
          </a:prstGeom>
          <a:gradFill flip="none" rotWithShape="1">
            <a:gsLst>
              <a:gs pos="0">
                <a:schemeClr val="accent1">
                  <a:tint val="100000"/>
                  <a:shade val="100000"/>
                  <a:satMod val="130000"/>
                  <a:alpha val="33000"/>
                </a:schemeClr>
              </a:gs>
              <a:gs pos="100000">
                <a:schemeClr val="accent1">
                  <a:tint val="50000"/>
                  <a:shade val="100000"/>
                  <a:satMod val="3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769330" y="1896693"/>
            <a:ext cx="1450938" cy="461665"/>
          </a:xfrm>
          <a:prstGeom prst="rect">
            <a:avLst/>
          </a:prstGeom>
          <a:noFill/>
        </p:spPr>
        <p:txBody>
          <a:bodyPr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 minutes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TextBox 13"/>
          <p:cNvSpPr txBox="1"/>
          <p:nvPr/>
        </p:nvSpPr>
        <p:spPr>
          <a:xfrm>
            <a:off x="6769330" y="2704621"/>
            <a:ext cx="1606930" cy="461665"/>
          </a:xfrm>
          <a:prstGeom prst="rect">
            <a:avLst/>
          </a:prstGeom>
          <a:noFill/>
        </p:spPr>
        <p:txBody>
          <a:bodyPr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 minutes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6769330" y="3559540"/>
            <a:ext cx="1606930" cy="461665"/>
          </a:xfrm>
          <a:prstGeom prst="rect">
            <a:avLst/>
          </a:prstGeom>
          <a:noFill/>
        </p:spPr>
        <p:txBody>
          <a:bodyPr wrap="none" rtlCol="0">
            <a:spAutoFit/>
          </a:bodyPr>
          <a:lstStyle/>
          <a:p>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 minutes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xtBox 15"/>
          <p:cNvSpPr txBox="1"/>
          <p:nvPr/>
        </p:nvSpPr>
        <p:spPr>
          <a:xfrm>
            <a:off x="6769330" y="4444781"/>
            <a:ext cx="1606930" cy="461665"/>
          </a:xfrm>
          <a:prstGeom prst="rect">
            <a:avLst/>
          </a:prstGeom>
          <a:noFill/>
        </p:spPr>
        <p:txBody>
          <a:bodyPr wrap="non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30 minutes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TextBox 16"/>
          <p:cNvSpPr txBox="1"/>
          <p:nvPr/>
        </p:nvSpPr>
        <p:spPr>
          <a:xfrm>
            <a:off x="6769330" y="5304226"/>
            <a:ext cx="1476336"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Everyone!</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355" y="1197740"/>
            <a:ext cx="8874328" cy="5185113"/>
          </a:xfrm>
        </p:spPr>
        <p:txBody>
          <a:bodyPr/>
          <a:lstStyle/>
          <a:p>
            <a:pPr marL="0" indent="0">
              <a:buNone/>
            </a:pPr>
            <a:endParaRPr lang="en-US" b="1" dirty="0" smtClean="0"/>
          </a:p>
          <a:p>
            <a:pPr marL="0" indent="0">
              <a:buNone/>
            </a:pPr>
            <a:endParaRPr lang="en-US" b="1" dirty="0" smtClean="0"/>
          </a:p>
          <a:p>
            <a:pPr marL="457200" indent="-457200">
              <a:buFont typeface="+mj-lt"/>
              <a:buAutoNum type="arabicPeriod"/>
            </a:pPr>
            <a:r>
              <a:rPr lang="en-US" dirty="0" smtClean="0"/>
              <a:t>The Carousel</a:t>
            </a:r>
          </a:p>
          <a:p>
            <a:pPr marL="0" indent="0">
              <a:buNone/>
            </a:pPr>
            <a:endParaRPr lang="en-US" dirty="0" smtClean="0"/>
          </a:p>
          <a:p>
            <a:pPr marL="457200" indent="-457200">
              <a:buFont typeface="+mj-lt"/>
              <a:buAutoNum type="arabicPeriod"/>
            </a:pPr>
            <a:r>
              <a:rPr lang="en-US" dirty="0" smtClean="0"/>
              <a:t>Voice recording a description</a:t>
            </a:r>
          </a:p>
          <a:p>
            <a:pPr marL="0" indent="0">
              <a:buNone/>
            </a:pPr>
            <a:endParaRPr lang="en-US" dirty="0" smtClean="0"/>
          </a:p>
          <a:p>
            <a:pPr marL="457200" indent="-457200">
              <a:buFont typeface="+mj-lt"/>
              <a:buAutoNum type="arabicPeriod"/>
            </a:pPr>
            <a:r>
              <a:rPr lang="en-US" dirty="0" smtClean="0"/>
              <a:t>Histogram of pricing history</a:t>
            </a:r>
            <a:endParaRPr lang="en-US" dirty="0"/>
          </a:p>
        </p:txBody>
      </p:sp>
      <p:sp>
        <p:nvSpPr>
          <p:cNvPr id="5" name="Rectangle 4"/>
          <p:cNvSpPr/>
          <p:nvPr/>
        </p:nvSpPr>
        <p:spPr>
          <a:xfrm>
            <a:off x="4740931" y="1702458"/>
            <a:ext cx="889167" cy="923330"/>
          </a:xfrm>
          <a:prstGeom prst="rect">
            <a:avLst/>
          </a:prstGeom>
        </p:spPr>
        <p:txBody>
          <a:bodyPr wrap="square">
            <a:spAutoFit/>
          </a:bodyPr>
          <a:lstStyle/>
          <a:p>
            <a:r>
              <a:rPr lang="en-US" sz="5400" dirty="0" smtClean="0">
                <a:solidFill>
                  <a:schemeClr val="accent3"/>
                </a:solidFill>
                <a:latin typeface="Zapf Dingbats"/>
                <a:ea typeface="Zapf Dingbats"/>
                <a:cs typeface="Zapf Dingbats"/>
              </a:rPr>
              <a:t>✔ </a:t>
            </a:r>
            <a:endParaRPr lang="en-US" dirty="0">
              <a:solidFill>
                <a:schemeClr val="accent3"/>
              </a:solidFill>
            </a:endParaRPr>
          </a:p>
        </p:txBody>
      </p:sp>
      <p:sp>
        <p:nvSpPr>
          <p:cNvPr id="7" name="TextBox 6"/>
          <p:cNvSpPr txBox="1"/>
          <p:nvPr/>
        </p:nvSpPr>
        <p:spPr>
          <a:xfrm>
            <a:off x="5481353" y="1979457"/>
            <a:ext cx="1474532" cy="369332"/>
          </a:xfrm>
          <a:prstGeom prst="rect">
            <a:avLst/>
          </a:prstGeom>
          <a:noFill/>
        </p:spPr>
        <p:txBody>
          <a:bodyPr wrap="none" rtlCol="0">
            <a:spAutoFit/>
          </a:bodyPr>
          <a:lstStyle/>
          <a:p>
            <a:r>
              <a:rPr lang="en-US" dirty="0" smtClean="0"/>
              <a:t>posting a task</a:t>
            </a:r>
            <a:endParaRPr lang="en-US" dirty="0"/>
          </a:p>
        </p:txBody>
      </p:sp>
      <p:sp>
        <p:nvSpPr>
          <p:cNvPr id="8" name="Rectangle 7"/>
          <p:cNvSpPr/>
          <p:nvPr/>
        </p:nvSpPr>
        <p:spPr>
          <a:xfrm>
            <a:off x="4740931" y="2625788"/>
            <a:ext cx="889167" cy="923330"/>
          </a:xfrm>
          <a:prstGeom prst="rect">
            <a:avLst/>
          </a:prstGeom>
        </p:spPr>
        <p:txBody>
          <a:bodyPr wrap="square">
            <a:spAutoFit/>
          </a:bodyPr>
          <a:lstStyle/>
          <a:p>
            <a:r>
              <a:rPr lang="en-US" sz="5400" dirty="0" smtClean="0">
                <a:solidFill>
                  <a:schemeClr val="accent3"/>
                </a:solidFill>
                <a:latin typeface="Zapf Dingbats"/>
                <a:ea typeface="Zapf Dingbats"/>
                <a:cs typeface="Zapf Dingbats"/>
              </a:rPr>
              <a:t>✔ </a:t>
            </a:r>
            <a:endParaRPr lang="en-US" dirty="0">
              <a:solidFill>
                <a:schemeClr val="accent3"/>
              </a:solidFill>
            </a:endParaRPr>
          </a:p>
        </p:txBody>
      </p:sp>
      <p:sp>
        <p:nvSpPr>
          <p:cNvPr id="9" name="TextBox 8"/>
          <p:cNvSpPr txBox="1"/>
          <p:nvPr/>
        </p:nvSpPr>
        <p:spPr>
          <a:xfrm>
            <a:off x="5481353" y="2902787"/>
            <a:ext cx="1065842" cy="369332"/>
          </a:xfrm>
          <a:prstGeom prst="rect">
            <a:avLst/>
          </a:prstGeom>
          <a:noFill/>
        </p:spPr>
        <p:txBody>
          <a:bodyPr wrap="none" rtlCol="0">
            <a:spAutoFit/>
          </a:bodyPr>
          <a:lstStyle/>
          <a:p>
            <a:r>
              <a:rPr lang="en-US" dirty="0" smtClean="0"/>
              <a:t>no typing</a:t>
            </a:r>
            <a:endParaRPr lang="en-US" dirty="0"/>
          </a:p>
        </p:txBody>
      </p:sp>
      <p:sp>
        <p:nvSpPr>
          <p:cNvPr id="10" name="Rectangle 9"/>
          <p:cNvSpPr/>
          <p:nvPr/>
        </p:nvSpPr>
        <p:spPr>
          <a:xfrm>
            <a:off x="4740931" y="3549118"/>
            <a:ext cx="889167" cy="923330"/>
          </a:xfrm>
          <a:prstGeom prst="rect">
            <a:avLst/>
          </a:prstGeom>
        </p:spPr>
        <p:txBody>
          <a:bodyPr wrap="square">
            <a:spAutoFit/>
          </a:bodyPr>
          <a:lstStyle/>
          <a:p>
            <a:r>
              <a:rPr lang="en-US" sz="5400" dirty="0" smtClean="0">
                <a:solidFill>
                  <a:schemeClr val="accent3"/>
                </a:solidFill>
                <a:latin typeface="Zapf Dingbats"/>
                <a:ea typeface="Zapf Dingbats"/>
                <a:cs typeface="Zapf Dingbats"/>
              </a:rPr>
              <a:t>✔ </a:t>
            </a:r>
            <a:endParaRPr lang="en-US" dirty="0">
              <a:solidFill>
                <a:schemeClr val="accent3"/>
              </a:solidFill>
            </a:endParaRPr>
          </a:p>
        </p:txBody>
      </p:sp>
      <p:sp>
        <p:nvSpPr>
          <p:cNvPr id="11" name="TextBox 10"/>
          <p:cNvSpPr txBox="1"/>
          <p:nvPr/>
        </p:nvSpPr>
        <p:spPr>
          <a:xfrm>
            <a:off x="5481353" y="3886184"/>
            <a:ext cx="1395296" cy="369332"/>
          </a:xfrm>
          <a:prstGeom prst="rect">
            <a:avLst/>
          </a:prstGeom>
          <a:noFill/>
        </p:spPr>
        <p:txBody>
          <a:bodyPr wrap="none" rtlCol="0">
            <a:spAutoFit/>
          </a:bodyPr>
          <a:lstStyle/>
          <a:p>
            <a:r>
              <a:rPr lang="en-US" dirty="0" smtClean="0"/>
              <a:t>&lt; 30 seconds</a:t>
            </a:r>
            <a:endParaRPr lang="en-US" dirty="0"/>
          </a:p>
        </p:txBody>
      </p:sp>
      <p:sp>
        <p:nvSpPr>
          <p:cNvPr id="4" name="Title 3"/>
          <p:cNvSpPr>
            <a:spLocks noGrp="1"/>
          </p:cNvSpPr>
          <p:nvPr>
            <p:ph type="title"/>
          </p:nvPr>
        </p:nvSpPr>
        <p:spPr/>
        <p:txBody>
          <a:bodyPr>
            <a:normAutofit fontScale="90000"/>
          </a:bodyPr>
          <a:lstStyle/>
          <a:p>
            <a:endParaRPr lang="en-US"/>
          </a:p>
        </p:txBody>
      </p:sp>
      <p:sp>
        <p:nvSpPr>
          <p:cNvPr id="13" name="Rectangle 12"/>
          <p:cNvSpPr/>
          <p:nvPr/>
        </p:nvSpPr>
        <p:spPr>
          <a:xfrm>
            <a:off x="0" y="0"/>
            <a:ext cx="9144000" cy="708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accent3"/>
                </a:solidFill>
              </a:rPr>
              <a:t>MO</a:t>
            </a:r>
            <a:r>
              <a:rPr lang="en-US" sz="4000" dirty="0" smtClean="0"/>
              <a:t>BILE</a:t>
            </a:r>
            <a:endParaRPr lang="en-US" sz="4000" dirty="0"/>
          </a:p>
        </p:txBody>
      </p:sp>
      <p:sp>
        <p:nvSpPr>
          <p:cNvPr id="14" name="Content Placeholder 2"/>
          <p:cNvSpPr txBox="1">
            <a:spLocks/>
          </p:cNvSpPr>
          <p:nvPr/>
        </p:nvSpPr>
        <p:spPr>
          <a:xfrm>
            <a:off x="145355" y="799946"/>
            <a:ext cx="8874328" cy="5254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321E12"/>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321E12"/>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rgbClr val="321E12"/>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rgbClr val="321E12"/>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rgbClr val="321E1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200" b="1" i="1" dirty="0" smtClean="0"/>
              <a:t>Signature Interactions</a:t>
            </a:r>
            <a:endParaRPr lang="en-US" sz="3200" b="1"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58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Carousel</a:t>
            </a:r>
            <a:endParaRPr lang="en-US" dirty="0"/>
          </a:p>
        </p:txBody>
      </p:sp>
      <p:graphicFrame>
        <p:nvGraphicFramePr>
          <p:cNvPr id="24" name="Chart 2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25481314"/>
              </p:ext>
            </p:extLst>
          </p:nvPr>
        </p:nvGraphicFramePr>
        <p:xfrm>
          <a:off x="3946252"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Isosceles Triangle 24"/>
          <p:cNvSpPr/>
          <p:nvPr/>
        </p:nvSpPr>
        <p:spPr>
          <a:xfrm rot="12379877">
            <a:off x="6809018" y="1176239"/>
            <a:ext cx="1623563" cy="18439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rot="12379877">
            <a:off x="7071388" y="726313"/>
            <a:ext cx="1623563" cy="18439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rot="12379877">
            <a:off x="7261170" y="264413"/>
            <a:ext cx="1623563" cy="184398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08000" y="787400"/>
            <a:ext cx="2705100" cy="5283200"/>
          </a:xfrm>
          <a:prstGeom prst="rect">
            <a:avLst/>
          </a:prstGeom>
        </p:spPr>
      </p:pic>
      <p:pic>
        <p:nvPicPr>
          <p:cNvPr id="10" name="Picture 9"/>
          <p:cNvPicPr>
            <a:picLocks noChangeAspect="1"/>
          </p:cNvPicPr>
          <p:nvPr/>
        </p:nvPicPr>
        <p:blipFill>
          <a:blip r:embed="rId5"/>
          <a:stretch>
            <a:fillRect/>
          </a:stretch>
        </p:blipFill>
        <p:spPr>
          <a:xfrm>
            <a:off x="4995141" y="0"/>
            <a:ext cx="3650226" cy="6858000"/>
          </a:xfrm>
          <a:prstGeom prst="rect">
            <a:avLst/>
          </a:prstGeom>
        </p:spPr>
      </p:pic>
      <p:cxnSp>
        <p:nvCxnSpPr>
          <p:cNvPr id="30" name="Straight Arrow Connector 29"/>
          <p:cNvCxnSpPr/>
          <p:nvPr/>
        </p:nvCxnSpPr>
        <p:spPr>
          <a:xfrm flipH="1" flipV="1">
            <a:off x="1898522" y="1397000"/>
            <a:ext cx="5266952" cy="1610895"/>
          </a:xfrm>
          <a:prstGeom prst="straightConnector1">
            <a:avLst/>
          </a:prstGeom>
          <a:ln w="57150" cmpd="sng">
            <a:solidFill>
              <a:srgbClr val="F7964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2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39319E-6 2.53648E-6 L -0.55696 -0.00649 " pathEditMode="relative" rAng="0" ptsTypes="AA">
                                      <p:cBhvr>
                                        <p:cTn id="12" dur="2000" fill="hold"/>
                                        <p:tgtEl>
                                          <p:spTgt spid="10"/>
                                        </p:tgtEl>
                                        <p:attrNameLst>
                                          <p:attrName>ppt_x</p:attrName>
                                          <p:attrName>ppt_y</p:attrName>
                                        </p:attrNameLst>
                                      </p:cBhvr>
                                      <p:rCtr x="-27857" y="-32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kobe_jumping.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83083"/>
            <a:ext cx="9144000" cy="6098383"/>
          </a:xfrm>
          <a:prstGeom prst="rect">
            <a:avLst/>
          </a:prstGeom>
        </p:spPr>
      </p:pic>
      <p:sp>
        <p:nvSpPr>
          <p:cNvPr id="4" name="Rectangle 5"/>
          <p:cNvSpPr>
            <a:spLocks noChangeArrowheads="1"/>
          </p:cNvSpPr>
          <p:nvPr/>
        </p:nvSpPr>
        <p:spPr bwMode="auto">
          <a:xfrm>
            <a:off x="0" y="2246822"/>
            <a:ext cx="9156331" cy="1867977"/>
          </a:xfrm>
          <a:prstGeom prst="rect">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5400" dirty="0">
                <a:solidFill>
                  <a:schemeClr val="bg1"/>
                </a:solidFill>
              </a:rPr>
              <a:t>@</a:t>
            </a:r>
            <a:r>
              <a:rPr lang="en-US" sz="5400" dirty="0" err="1">
                <a:solidFill>
                  <a:schemeClr val="bg1"/>
                </a:solidFill>
              </a:rPr>
              <a:t>Labusque</a:t>
            </a:r>
            <a:endParaRPr lang="en-US" sz="5400" dirty="0">
              <a:solidFill>
                <a:schemeClr val="bg1"/>
              </a:solidFill>
            </a:endParaRPr>
          </a:p>
          <a:p>
            <a:pPr algn="ctr"/>
            <a:r>
              <a:rPr lang="en-US" sz="5400" dirty="0" smtClean="0">
                <a:solidFill>
                  <a:schemeClr val="bg1"/>
                </a:solidFill>
              </a:rPr>
              <a:t>@TaskRabbit</a:t>
            </a:r>
            <a:endParaRPr lang="en-US" sz="5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42989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obe_stud.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41349"/>
          </a:xfrm>
          <a:prstGeom prst="rect">
            <a:avLst/>
          </a:prstGeom>
        </p:spPr>
      </p:pic>
      <p:pic>
        <p:nvPicPr>
          <p:cNvPr id="5" name="Picture 4"/>
          <p:cNvPicPr>
            <a:picLocks noChangeAspect="1"/>
          </p:cNvPicPr>
          <p:nvPr/>
        </p:nvPicPr>
        <p:blipFill>
          <a:blip r:embed="rId4"/>
          <a:stretch>
            <a:fillRect/>
          </a:stretch>
        </p:blipFill>
        <p:spPr>
          <a:xfrm>
            <a:off x="5973976" y="5864944"/>
            <a:ext cx="2989329" cy="88088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900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30213" y="681495"/>
            <a:ext cx="8294687" cy="10771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390" tIns="45691" rIns="91390" bIns="45691">
            <a:spAutoFit/>
          </a:bodyPr>
          <a:lstStyle>
            <a:lvl1pPr eaLnBrk="0" hangingPunct="0">
              <a:defRPr sz="4300">
                <a:solidFill>
                  <a:schemeClr val="tx1"/>
                </a:solidFill>
                <a:latin typeface="Arial" charset="0"/>
                <a:ea typeface="ヒラギノ角ゴ Pro W3" charset="0"/>
                <a:cs typeface="ヒラギノ角ゴ Pro W3" charset="0"/>
              </a:defRPr>
            </a:lvl1pPr>
            <a:lvl2pPr marL="37907913" indent="-37450713" eaLnBrk="0" hangingPunct="0">
              <a:defRPr sz="4300">
                <a:solidFill>
                  <a:schemeClr val="tx1"/>
                </a:solidFill>
                <a:latin typeface="Arial" charset="0"/>
                <a:ea typeface="ヒラギノ角ゴ Pro W3" charset="0"/>
                <a:cs typeface="ヒラギノ角ゴ Pro W3" charset="0"/>
              </a:defRPr>
            </a:lvl2pPr>
            <a:lvl3pPr eaLnBrk="0" hangingPunct="0">
              <a:defRPr sz="4300">
                <a:solidFill>
                  <a:schemeClr val="tx1"/>
                </a:solidFill>
                <a:latin typeface="Arial" charset="0"/>
                <a:ea typeface="ヒラギノ角ゴ Pro W3" charset="0"/>
                <a:cs typeface="ヒラギノ角ゴ Pro W3" charset="0"/>
              </a:defRPr>
            </a:lvl3pPr>
            <a:lvl4pPr eaLnBrk="0" hangingPunct="0">
              <a:defRPr sz="4300">
                <a:solidFill>
                  <a:schemeClr val="tx1"/>
                </a:solidFill>
                <a:latin typeface="Arial" charset="0"/>
                <a:ea typeface="ヒラギノ角ゴ Pro W3" charset="0"/>
                <a:cs typeface="ヒラギノ角ゴ Pro W3" charset="0"/>
              </a:defRPr>
            </a:lvl4pPr>
            <a:lvl5pPr eaLnBrk="0" hangingPunct="0">
              <a:defRPr sz="43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9pPr>
          </a:lstStyle>
          <a:p>
            <a:pPr algn="ctr" defTabSz="914400" eaLnBrk="1" hangingPunct="1"/>
            <a:r>
              <a:rPr lang="en-US" sz="3200" b="1" dirty="0">
                <a:solidFill>
                  <a:srgbClr val="FF9900"/>
                </a:solidFill>
              </a:rPr>
              <a:t>SOCIAL</a:t>
            </a:r>
            <a:br>
              <a:rPr lang="en-US" sz="3200" b="1" dirty="0">
                <a:solidFill>
                  <a:srgbClr val="FF9900"/>
                </a:solidFill>
              </a:rPr>
            </a:br>
            <a:r>
              <a:rPr lang="en-US" sz="3200" b="1" dirty="0"/>
              <a:t>NETWORKING</a:t>
            </a:r>
          </a:p>
        </p:txBody>
      </p:sp>
      <p:sp>
        <p:nvSpPr>
          <p:cNvPr id="7" name="Rectangle 5"/>
          <p:cNvSpPr>
            <a:spLocks noChangeArrowheads="1"/>
          </p:cNvSpPr>
          <p:nvPr/>
        </p:nvSpPr>
        <p:spPr bwMode="auto">
          <a:xfrm>
            <a:off x="1" y="2016540"/>
            <a:ext cx="9144000" cy="1323558"/>
          </a:xfrm>
          <a:prstGeom prst="rect">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dirty="0"/>
          </a:p>
        </p:txBody>
      </p:sp>
      <p:sp>
        <p:nvSpPr>
          <p:cNvPr id="8" name="Text Box 3"/>
          <p:cNvSpPr txBox="1">
            <a:spLocks noChangeArrowheads="1"/>
          </p:cNvSpPr>
          <p:nvPr/>
        </p:nvSpPr>
        <p:spPr bwMode="auto">
          <a:xfrm>
            <a:off x="1" y="3416300"/>
            <a:ext cx="9144000" cy="2554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91390" tIns="45691" rIns="91390" bIns="45691">
            <a:spAutoFit/>
          </a:bodyPr>
          <a:lstStyle>
            <a:lvl1pPr eaLnBrk="0" hangingPunct="0">
              <a:defRPr sz="4300">
                <a:solidFill>
                  <a:schemeClr val="tx1"/>
                </a:solidFill>
                <a:latin typeface="Arial" charset="0"/>
                <a:ea typeface="ヒラギノ角ゴ Pro W3" charset="0"/>
                <a:cs typeface="ヒラギノ角ゴ Pro W3" charset="0"/>
              </a:defRPr>
            </a:lvl1pPr>
            <a:lvl2pPr marL="37907913" indent="-37450713" eaLnBrk="0" hangingPunct="0">
              <a:defRPr sz="4300">
                <a:solidFill>
                  <a:schemeClr val="tx1"/>
                </a:solidFill>
                <a:latin typeface="Arial" charset="0"/>
                <a:ea typeface="ヒラギノ角ゴ Pro W3" charset="0"/>
                <a:cs typeface="ヒラギノ角ゴ Pro W3" charset="0"/>
              </a:defRPr>
            </a:lvl2pPr>
            <a:lvl3pPr eaLnBrk="0" hangingPunct="0">
              <a:defRPr sz="4300">
                <a:solidFill>
                  <a:schemeClr val="tx1"/>
                </a:solidFill>
                <a:latin typeface="Arial" charset="0"/>
                <a:ea typeface="ヒラギノ角ゴ Pro W3" charset="0"/>
                <a:cs typeface="ヒラギノ角ゴ Pro W3" charset="0"/>
              </a:defRPr>
            </a:lvl3pPr>
            <a:lvl4pPr eaLnBrk="0" hangingPunct="0">
              <a:defRPr sz="4300">
                <a:solidFill>
                  <a:schemeClr val="tx1"/>
                </a:solidFill>
                <a:latin typeface="Arial" charset="0"/>
                <a:ea typeface="ヒラギノ角ゴ Pro W3" charset="0"/>
                <a:cs typeface="ヒラギノ角ゴ Pro W3" charset="0"/>
              </a:defRPr>
            </a:lvl4pPr>
            <a:lvl5pPr eaLnBrk="0" hangingPunct="0">
              <a:defRPr sz="43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4300">
                <a:solidFill>
                  <a:schemeClr val="tx1"/>
                </a:solidFill>
                <a:latin typeface="Arial" charset="0"/>
                <a:ea typeface="ヒラギノ角ゴ Pro W3" charset="0"/>
                <a:cs typeface="ヒラギノ角ゴ Pro W3" charset="0"/>
              </a:defRPr>
            </a:lvl9pPr>
          </a:lstStyle>
          <a:p>
            <a:pPr algn="ctr" defTabSz="914400" eaLnBrk="1" hangingPunct="1"/>
            <a:r>
              <a:rPr lang="en-US" sz="3200" b="1" dirty="0">
                <a:solidFill>
                  <a:srgbClr val="3399FF"/>
                </a:solidFill>
              </a:rPr>
              <a:t>SERVICE</a:t>
            </a:r>
            <a:r>
              <a:rPr lang="en-US" sz="3200" b="1" dirty="0">
                <a:solidFill>
                  <a:srgbClr val="FF9900"/>
                </a:solidFill>
              </a:rPr>
              <a:t/>
            </a:r>
            <a:br>
              <a:rPr lang="en-US" sz="3200" b="1" dirty="0">
                <a:solidFill>
                  <a:srgbClr val="FF9900"/>
                </a:solidFill>
              </a:rPr>
            </a:br>
            <a:r>
              <a:rPr lang="en-US" sz="3200" b="1" dirty="0">
                <a:solidFill>
                  <a:srgbClr val="311E13"/>
                </a:solidFill>
              </a:rPr>
              <a:t>NETWORKING</a:t>
            </a:r>
          </a:p>
          <a:p>
            <a:pPr algn="ctr" defTabSz="914400" eaLnBrk="1" hangingPunct="1"/>
            <a:r>
              <a:rPr lang="en-AU" sz="3200" b="1" dirty="0">
                <a:solidFill>
                  <a:srgbClr val="311E13"/>
                </a:solidFill>
              </a:rPr>
              <a:t>“The productive and service power of a web-based social networked community.</a:t>
            </a:r>
            <a:r>
              <a:rPr lang="en-AU" sz="3200" dirty="0">
                <a:solidFill>
                  <a:srgbClr val="311E13"/>
                </a:solidFill>
              </a:rPr>
              <a:t>” </a:t>
            </a:r>
            <a:br>
              <a:rPr lang="en-AU" sz="3200" dirty="0">
                <a:solidFill>
                  <a:srgbClr val="311E13"/>
                </a:solidFill>
              </a:rPr>
            </a:br>
            <a:endParaRPr lang="en-US" sz="3200" dirty="0">
              <a:solidFill>
                <a:srgbClr val="311E13"/>
              </a:solidFill>
            </a:endParaRPr>
          </a:p>
        </p:txBody>
      </p:sp>
      <p:sp>
        <p:nvSpPr>
          <p:cNvPr id="6" name="AutoShape 4"/>
          <p:cNvSpPr>
            <a:spLocks noChangeArrowheads="1"/>
          </p:cNvSpPr>
          <p:nvPr/>
        </p:nvSpPr>
        <p:spPr bwMode="auto">
          <a:xfrm rot="5400000">
            <a:off x="3795711" y="2068511"/>
            <a:ext cx="1435102" cy="1133475"/>
          </a:xfrm>
          <a:prstGeom prst="rightArrow">
            <a:avLst>
              <a:gd name="adj1" fmla="val 50000"/>
              <a:gd name="adj2" fmla="val 31792"/>
            </a:avLst>
          </a:prstGeom>
          <a:ln>
            <a:noFill/>
            <a:headEnd/>
            <a:tailEnd/>
          </a:ln>
        </p:spPr>
        <p:style>
          <a:lnRef idx="2">
            <a:schemeClr val="dk1"/>
          </a:lnRef>
          <a:fillRef idx="1">
            <a:schemeClr val="lt1"/>
          </a:fillRef>
          <a:effectRef idx="0">
            <a:schemeClr val="dk1"/>
          </a:effectRef>
          <a:fontRef idx="minor">
            <a:schemeClr val="dk1"/>
          </a:fontRef>
        </p:style>
        <p:txBody>
          <a:bodyPr rot="10800000" vert="eaVert" wrap="none" lIns="91390" tIns="45691" rIns="91390" bIns="45691" anchor="ctr"/>
          <a:lstStyle/>
          <a:p>
            <a:pPr defTabSz="1089025"/>
            <a:endParaRPr lang="en-A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8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trusted </a:t>
            </a:r>
            <a:r>
              <a:rPr lang="en-US" i="1" dirty="0" smtClean="0"/>
              <a:t>Service Network</a:t>
            </a:r>
            <a:endParaRPr lang="en-US" i="1" dirty="0"/>
          </a:p>
        </p:txBody>
      </p:sp>
      <p:pic>
        <p:nvPicPr>
          <p:cNvPr id="9" name="Picture 8"/>
          <p:cNvPicPr>
            <a:picLocks noChangeAspect="1"/>
          </p:cNvPicPr>
          <p:nvPr/>
        </p:nvPicPr>
        <p:blipFill>
          <a:blip r:embed="rId3"/>
          <a:stretch>
            <a:fillRect/>
          </a:stretch>
        </p:blipFill>
        <p:spPr>
          <a:xfrm>
            <a:off x="1011080" y="1601055"/>
            <a:ext cx="1952493" cy="1952493"/>
          </a:xfrm>
          <a:prstGeom prst="rect">
            <a:avLst/>
          </a:prstGeom>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a:blip r:embed="rId4"/>
          <a:stretch>
            <a:fillRect/>
          </a:stretch>
        </p:blipFill>
        <p:spPr>
          <a:xfrm>
            <a:off x="4171441" y="1601055"/>
            <a:ext cx="1852881" cy="1834352"/>
          </a:xfrm>
          <a:prstGeom prst="rect">
            <a:avLst/>
          </a:prstGeom>
        </p:spPr>
        <p:style>
          <a:lnRef idx="2">
            <a:schemeClr val="dk1"/>
          </a:lnRef>
          <a:fillRef idx="1">
            <a:schemeClr val="lt1"/>
          </a:fillRef>
          <a:effectRef idx="0">
            <a:schemeClr val="dk1"/>
          </a:effectRef>
          <a:fontRef idx="minor">
            <a:schemeClr val="dk1"/>
          </a:fontRef>
        </p:style>
      </p:pic>
      <p:pic>
        <p:nvPicPr>
          <p:cNvPr id="11" name="Picture 10"/>
          <p:cNvPicPr>
            <a:picLocks noChangeAspect="1"/>
          </p:cNvPicPr>
          <p:nvPr/>
        </p:nvPicPr>
        <p:blipFill>
          <a:blip r:embed="rId5"/>
          <a:stretch>
            <a:fillRect/>
          </a:stretch>
        </p:blipFill>
        <p:spPr>
          <a:xfrm>
            <a:off x="3496687" y="2736281"/>
            <a:ext cx="1852881" cy="1852881"/>
          </a:xfrm>
          <a:prstGeom prst="rect">
            <a:avLst/>
          </a:prstGeom>
        </p:spPr>
        <p:style>
          <a:lnRef idx="2">
            <a:schemeClr val="dk1"/>
          </a:lnRef>
          <a:fillRef idx="1">
            <a:schemeClr val="lt1"/>
          </a:fillRef>
          <a:effectRef idx="0">
            <a:schemeClr val="dk1"/>
          </a:effectRef>
          <a:fontRef idx="minor">
            <a:schemeClr val="dk1"/>
          </a:fontRef>
        </p:style>
      </p:pic>
      <p:pic>
        <p:nvPicPr>
          <p:cNvPr id="12" name="Picture 11"/>
          <p:cNvPicPr>
            <a:picLocks noChangeAspect="1"/>
          </p:cNvPicPr>
          <p:nvPr/>
        </p:nvPicPr>
        <p:blipFill>
          <a:blip r:embed="rId6"/>
          <a:stretch>
            <a:fillRect/>
          </a:stretch>
        </p:blipFill>
        <p:spPr>
          <a:xfrm>
            <a:off x="153079" y="2713806"/>
            <a:ext cx="1903671" cy="1884823"/>
          </a:xfrm>
          <a:prstGeom prst="rect">
            <a:avLst/>
          </a:prstGeom>
        </p:spPr>
        <p:style>
          <a:lnRef idx="2">
            <a:schemeClr val="dk1"/>
          </a:lnRef>
          <a:fillRef idx="1">
            <a:schemeClr val="lt1"/>
          </a:fillRef>
          <a:effectRef idx="0">
            <a:schemeClr val="dk1"/>
          </a:effectRef>
          <a:fontRef idx="minor">
            <a:schemeClr val="dk1"/>
          </a:fontRef>
        </p:style>
      </p:pic>
      <p:pic>
        <p:nvPicPr>
          <p:cNvPr id="13" name="Picture 12" descr="iphone.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12883" y="1450155"/>
            <a:ext cx="2324679" cy="4367578"/>
          </a:xfrm>
          <a:prstGeom prst="rect">
            <a:avLst/>
          </a:prstGeom>
        </p:spPr>
      </p:pic>
      <p:pic>
        <p:nvPicPr>
          <p:cNvPr id="14" name="Picture 13" descr="iStock_000004941834Large.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4649"/>
            <a:ext cx="9144000" cy="6858000"/>
          </a:xfrm>
          <a:prstGeom prst="rect">
            <a:avLst/>
          </a:prstGeom>
        </p:spPr>
      </p:pic>
      <p:sp>
        <p:nvSpPr>
          <p:cNvPr id="15" name="Rounded Rectangular Callout 14"/>
          <p:cNvSpPr/>
          <p:nvPr/>
        </p:nvSpPr>
        <p:spPr>
          <a:xfrm>
            <a:off x="6006444" y="890439"/>
            <a:ext cx="1301530" cy="1265973"/>
          </a:xfrm>
          <a:prstGeom prst="wedgeRoundRectCallout">
            <a:avLst>
              <a:gd name="adj1" fmla="val -61309"/>
              <a:gd name="adj2" fmla="val 11189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6" name="Picture 15"/>
          <p:cNvPicPr>
            <a:picLocks noChangeAspect="1"/>
          </p:cNvPicPr>
          <p:nvPr/>
        </p:nvPicPr>
        <p:blipFill>
          <a:blip r:embed="rId9"/>
          <a:stretch>
            <a:fillRect/>
          </a:stretch>
        </p:blipFill>
        <p:spPr>
          <a:xfrm>
            <a:off x="6106937" y="977603"/>
            <a:ext cx="1101428" cy="1111533"/>
          </a:xfrm>
          <a:prstGeom prst="rect">
            <a:avLst/>
          </a:prstGeom>
        </p:spPr>
      </p:pic>
      <p:sp>
        <p:nvSpPr>
          <p:cNvPr id="18" name="Rounded Rectangular Callout 17"/>
          <p:cNvSpPr/>
          <p:nvPr/>
        </p:nvSpPr>
        <p:spPr>
          <a:xfrm>
            <a:off x="452809" y="3739847"/>
            <a:ext cx="1301530" cy="1265973"/>
          </a:xfrm>
          <a:prstGeom prst="wedgeRoundRectCallout">
            <a:avLst>
              <a:gd name="adj1" fmla="val 108022"/>
              <a:gd name="adj2" fmla="val -612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7" name="Picture 16"/>
          <p:cNvPicPr>
            <a:picLocks noChangeAspect="1"/>
          </p:cNvPicPr>
          <p:nvPr/>
        </p:nvPicPr>
        <p:blipFill>
          <a:blip r:embed="rId10"/>
          <a:stretch>
            <a:fillRect/>
          </a:stretch>
        </p:blipFill>
        <p:spPr>
          <a:xfrm>
            <a:off x="561568" y="3793947"/>
            <a:ext cx="1105614" cy="1146945"/>
          </a:xfrm>
          <a:prstGeom prst="rect">
            <a:avLst/>
          </a:prstGeom>
        </p:spPr>
      </p:pic>
      <p:sp>
        <p:nvSpPr>
          <p:cNvPr id="19" name="Rounded Rectangular Callout 18"/>
          <p:cNvSpPr/>
          <p:nvPr/>
        </p:nvSpPr>
        <p:spPr>
          <a:xfrm>
            <a:off x="6407872" y="3359695"/>
            <a:ext cx="1301530" cy="1265973"/>
          </a:xfrm>
          <a:prstGeom prst="wedgeRoundRectCallout">
            <a:avLst>
              <a:gd name="adj1" fmla="val 86019"/>
              <a:gd name="adj2" fmla="val 666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ounded Rectangular Callout 19"/>
          <p:cNvSpPr/>
          <p:nvPr/>
        </p:nvSpPr>
        <p:spPr>
          <a:xfrm>
            <a:off x="1833914" y="1675825"/>
            <a:ext cx="1301530" cy="1265973"/>
          </a:xfrm>
          <a:prstGeom prst="wedgeRoundRectCallout">
            <a:avLst>
              <a:gd name="adj1" fmla="val 96542"/>
              <a:gd name="adj2" fmla="val -1349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1" name="Picture 20"/>
          <p:cNvPicPr>
            <a:picLocks noChangeAspect="1"/>
          </p:cNvPicPr>
          <p:nvPr/>
        </p:nvPicPr>
        <p:blipFill>
          <a:blip r:embed="rId11"/>
          <a:stretch>
            <a:fillRect/>
          </a:stretch>
        </p:blipFill>
        <p:spPr>
          <a:xfrm>
            <a:off x="1904267" y="1745493"/>
            <a:ext cx="1158949" cy="1158949"/>
          </a:xfrm>
          <a:prstGeom prst="rect">
            <a:avLst/>
          </a:prstGeom>
        </p:spPr>
      </p:pic>
      <p:pic>
        <p:nvPicPr>
          <p:cNvPr id="22" name="Picture 21"/>
          <p:cNvPicPr>
            <a:picLocks noChangeAspect="1"/>
          </p:cNvPicPr>
          <p:nvPr/>
        </p:nvPicPr>
        <p:blipFill>
          <a:blip r:embed="rId12"/>
          <a:stretch>
            <a:fillRect/>
          </a:stretch>
        </p:blipFill>
        <p:spPr>
          <a:xfrm>
            <a:off x="6522565" y="3465977"/>
            <a:ext cx="1035437" cy="1045024"/>
          </a:xfrm>
          <a:prstGeom prst="rect">
            <a:avLst/>
          </a:prstGeom>
        </p:spPr>
      </p:pic>
      <p:sp>
        <p:nvSpPr>
          <p:cNvPr id="23" name="Rectangle 5"/>
          <p:cNvSpPr>
            <a:spLocks noChangeArrowheads="1"/>
          </p:cNvSpPr>
          <p:nvPr/>
        </p:nvSpPr>
        <p:spPr bwMode="auto">
          <a:xfrm>
            <a:off x="0" y="2794081"/>
            <a:ext cx="9144000" cy="760924"/>
          </a:xfrm>
          <a:prstGeom prst="rect">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3600" dirty="0" smtClean="0">
                <a:solidFill>
                  <a:schemeClr val="bg1"/>
                </a:solidFill>
              </a:rPr>
              <a:t>Social + Location + Mobile = Service Networking</a:t>
            </a:r>
            <a:endParaRPr lang="en-US" sz="3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320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par>
                                <p:cTn id="33" presetID="31" presetClass="exit" presetSubtype="0" fill="hold" grpId="1" nodeType="withEffect">
                                  <p:stCondLst>
                                    <p:cond delay="0"/>
                                  </p:stCondLst>
                                  <p:childTnLst>
                                    <p:anim calcmode="lin" valueType="num">
                                      <p:cBhvr>
                                        <p:cTn id="34" dur="1000"/>
                                        <p:tgtEl>
                                          <p:spTgt spid="23"/>
                                        </p:tgtEl>
                                        <p:attrNameLst>
                                          <p:attrName>ppt_w</p:attrName>
                                        </p:attrNameLst>
                                      </p:cBhvr>
                                      <p:tavLst>
                                        <p:tav tm="0">
                                          <p:val>
                                            <p:strVal val="ppt_w"/>
                                          </p:val>
                                        </p:tav>
                                        <p:tav tm="100000">
                                          <p:val>
                                            <p:fltVal val="0"/>
                                          </p:val>
                                        </p:tav>
                                      </p:tavLst>
                                    </p:anim>
                                    <p:anim calcmode="lin" valueType="num">
                                      <p:cBhvr>
                                        <p:cTn id="35" dur="1000"/>
                                        <p:tgtEl>
                                          <p:spTgt spid="23"/>
                                        </p:tgtEl>
                                        <p:attrNameLst>
                                          <p:attrName>ppt_h</p:attrName>
                                        </p:attrNameLst>
                                      </p:cBhvr>
                                      <p:tavLst>
                                        <p:tav tm="0">
                                          <p:val>
                                            <p:strVal val="ppt_h"/>
                                          </p:val>
                                        </p:tav>
                                        <p:tav tm="100000">
                                          <p:val>
                                            <p:fltVal val="0"/>
                                          </p:val>
                                        </p:tav>
                                      </p:tavLst>
                                    </p:anim>
                                    <p:anim calcmode="lin" valueType="num">
                                      <p:cBhvr>
                                        <p:cTn id="36" dur="1000"/>
                                        <p:tgtEl>
                                          <p:spTgt spid="23"/>
                                        </p:tgtEl>
                                        <p:attrNameLst>
                                          <p:attrName>style.rotation</p:attrName>
                                        </p:attrNameLst>
                                      </p:cBhvr>
                                      <p:tavLst>
                                        <p:tav tm="0">
                                          <p:val>
                                            <p:fltVal val="0"/>
                                          </p:val>
                                        </p:tav>
                                        <p:tav tm="100000">
                                          <p:val>
                                            <p:fltVal val="90"/>
                                          </p:val>
                                        </p:tav>
                                      </p:tavLst>
                                    </p:anim>
                                    <p:animEffect transition="out" filter="fade">
                                      <p:cBhvr>
                                        <p:cTn id="37" dur="1000"/>
                                        <p:tgtEl>
                                          <p:spTgt spid="23"/>
                                        </p:tgtEl>
                                      </p:cBhvr>
                                    </p:animEffect>
                                    <p:set>
                                      <p:cBhvr>
                                        <p:cTn id="38" dur="1" fill="hold">
                                          <p:stCondLst>
                                            <p:cond delay="999"/>
                                          </p:stCondLst>
                                        </p:cTn>
                                        <p:tgtEl>
                                          <p:spTgt spid="23"/>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1000"/>
                                        <p:tgtEl>
                                          <p:spTgt spid="12"/>
                                        </p:tgtEl>
                                        <p:attrNameLst>
                                          <p:attrName>ppt_w</p:attrName>
                                        </p:attrNameLst>
                                      </p:cBhvr>
                                      <p:tavLst>
                                        <p:tav tm="0">
                                          <p:val>
                                            <p:strVal val="ppt_w"/>
                                          </p:val>
                                        </p:tav>
                                        <p:tav tm="100000">
                                          <p:val>
                                            <p:fltVal val="0"/>
                                          </p:val>
                                        </p:tav>
                                      </p:tavLst>
                                    </p:anim>
                                    <p:anim calcmode="lin" valueType="num">
                                      <p:cBhvr>
                                        <p:cTn id="41" dur="1000"/>
                                        <p:tgtEl>
                                          <p:spTgt spid="12"/>
                                        </p:tgtEl>
                                        <p:attrNameLst>
                                          <p:attrName>ppt_h</p:attrName>
                                        </p:attrNameLst>
                                      </p:cBhvr>
                                      <p:tavLst>
                                        <p:tav tm="0">
                                          <p:val>
                                            <p:strVal val="ppt_h"/>
                                          </p:val>
                                        </p:tav>
                                        <p:tav tm="100000">
                                          <p:val>
                                            <p:fltVal val="0"/>
                                          </p:val>
                                        </p:tav>
                                      </p:tavLst>
                                    </p:anim>
                                    <p:anim calcmode="lin" valueType="num">
                                      <p:cBhvr>
                                        <p:cTn id="42" dur="1000"/>
                                        <p:tgtEl>
                                          <p:spTgt spid="12"/>
                                        </p:tgtEl>
                                        <p:attrNameLst>
                                          <p:attrName>style.rotation</p:attrName>
                                        </p:attrNameLst>
                                      </p:cBhvr>
                                      <p:tavLst>
                                        <p:tav tm="0">
                                          <p:val>
                                            <p:fltVal val="0"/>
                                          </p:val>
                                        </p:tav>
                                        <p:tav tm="100000">
                                          <p:val>
                                            <p:fltVal val="90"/>
                                          </p:val>
                                        </p:tav>
                                      </p:tavLst>
                                    </p:anim>
                                    <p:animEffect transition="out" filter="fade">
                                      <p:cBhvr>
                                        <p:cTn id="43" dur="1000"/>
                                        <p:tgtEl>
                                          <p:spTgt spid="12"/>
                                        </p:tgtEl>
                                      </p:cBhvr>
                                    </p:animEffect>
                                    <p:set>
                                      <p:cBhvr>
                                        <p:cTn id="44" dur="1" fill="hold">
                                          <p:stCondLst>
                                            <p:cond delay="999"/>
                                          </p:stCondLst>
                                        </p:cTn>
                                        <p:tgtEl>
                                          <p:spTgt spid="12"/>
                                        </p:tgtEl>
                                        <p:attrNameLst>
                                          <p:attrName>style.visibility</p:attrName>
                                        </p:attrNameLst>
                                      </p:cBhvr>
                                      <p:to>
                                        <p:strVal val="hidden"/>
                                      </p:to>
                                    </p:set>
                                  </p:childTnLst>
                                </p:cTn>
                              </p:par>
                              <p:par>
                                <p:cTn id="45" presetID="31" presetClass="exit" presetSubtype="0" fill="hold" nodeType="withEffect">
                                  <p:stCondLst>
                                    <p:cond delay="0"/>
                                  </p:stCondLst>
                                  <p:childTnLst>
                                    <p:anim calcmode="lin" valueType="num">
                                      <p:cBhvr>
                                        <p:cTn id="46" dur="1000"/>
                                        <p:tgtEl>
                                          <p:spTgt spid="10"/>
                                        </p:tgtEl>
                                        <p:attrNameLst>
                                          <p:attrName>ppt_w</p:attrName>
                                        </p:attrNameLst>
                                      </p:cBhvr>
                                      <p:tavLst>
                                        <p:tav tm="0">
                                          <p:val>
                                            <p:strVal val="ppt_w"/>
                                          </p:val>
                                        </p:tav>
                                        <p:tav tm="100000">
                                          <p:val>
                                            <p:fltVal val="0"/>
                                          </p:val>
                                        </p:tav>
                                      </p:tavLst>
                                    </p:anim>
                                    <p:anim calcmode="lin" valueType="num">
                                      <p:cBhvr>
                                        <p:cTn id="47" dur="1000"/>
                                        <p:tgtEl>
                                          <p:spTgt spid="10"/>
                                        </p:tgtEl>
                                        <p:attrNameLst>
                                          <p:attrName>ppt_h</p:attrName>
                                        </p:attrNameLst>
                                      </p:cBhvr>
                                      <p:tavLst>
                                        <p:tav tm="0">
                                          <p:val>
                                            <p:strVal val="ppt_h"/>
                                          </p:val>
                                        </p:tav>
                                        <p:tav tm="100000">
                                          <p:val>
                                            <p:fltVal val="0"/>
                                          </p:val>
                                        </p:tav>
                                      </p:tavLst>
                                    </p:anim>
                                    <p:anim calcmode="lin" valueType="num">
                                      <p:cBhvr>
                                        <p:cTn id="48" dur="1000"/>
                                        <p:tgtEl>
                                          <p:spTgt spid="10"/>
                                        </p:tgtEl>
                                        <p:attrNameLst>
                                          <p:attrName>style.rotation</p:attrName>
                                        </p:attrNameLst>
                                      </p:cBhvr>
                                      <p:tavLst>
                                        <p:tav tm="0">
                                          <p:val>
                                            <p:fltVal val="0"/>
                                          </p:val>
                                        </p:tav>
                                        <p:tav tm="100000">
                                          <p:val>
                                            <p:fltVal val="90"/>
                                          </p:val>
                                        </p:tav>
                                      </p:tavLst>
                                    </p:anim>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11"/>
                                        </p:tgtEl>
                                        <p:attrNameLst>
                                          <p:attrName>ppt_w</p:attrName>
                                        </p:attrNameLst>
                                      </p:cBhvr>
                                      <p:tavLst>
                                        <p:tav tm="0">
                                          <p:val>
                                            <p:strVal val="ppt_w"/>
                                          </p:val>
                                        </p:tav>
                                        <p:tav tm="100000">
                                          <p:val>
                                            <p:fltVal val="0"/>
                                          </p:val>
                                        </p:tav>
                                      </p:tavLst>
                                    </p:anim>
                                    <p:anim calcmode="lin" valueType="num">
                                      <p:cBhvr>
                                        <p:cTn id="53" dur="1000"/>
                                        <p:tgtEl>
                                          <p:spTgt spid="11"/>
                                        </p:tgtEl>
                                        <p:attrNameLst>
                                          <p:attrName>ppt_h</p:attrName>
                                        </p:attrNameLst>
                                      </p:cBhvr>
                                      <p:tavLst>
                                        <p:tav tm="0">
                                          <p:val>
                                            <p:strVal val="ppt_h"/>
                                          </p:val>
                                        </p:tav>
                                        <p:tav tm="100000">
                                          <p:val>
                                            <p:fltVal val="0"/>
                                          </p:val>
                                        </p:tav>
                                      </p:tavLst>
                                    </p:anim>
                                    <p:anim calcmode="lin" valueType="num">
                                      <p:cBhvr>
                                        <p:cTn id="54" dur="1000"/>
                                        <p:tgtEl>
                                          <p:spTgt spid="11"/>
                                        </p:tgtEl>
                                        <p:attrNameLst>
                                          <p:attrName>style.rotation</p:attrName>
                                        </p:attrNameLst>
                                      </p:cBhvr>
                                      <p:tavLst>
                                        <p:tav tm="0">
                                          <p:val>
                                            <p:fltVal val="0"/>
                                          </p:val>
                                        </p:tav>
                                        <p:tav tm="100000">
                                          <p:val>
                                            <p:fltVal val="90"/>
                                          </p:val>
                                        </p:tav>
                                      </p:tavLst>
                                    </p:anim>
                                    <p:animEffect transition="out" filter="fade">
                                      <p:cBhvr>
                                        <p:cTn id="55" dur="1000"/>
                                        <p:tgtEl>
                                          <p:spTgt spid="11"/>
                                        </p:tgtEl>
                                      </p:cBhvr>
                                    </p:animEffect>
                                    <p:set>
                                      <p:cBhvr>
                                        <p:cTn id="56" dur="1" fill="hold">
                                          <p:stCondLst>
                                            <p:cond delay="999"/>
                                          </p:stCondLst>
                                        </p:cTn>
                                        <p:tgtEl>
                                          <p:spTgt spid="11"/>
                                        </p:tgtEl>
                                        <p:attrNameLst>
                                          <p:attrName>style.visibility</p:attrName>
                                        </p:attrNameLst>
                                      </p:cBhvr>
                                      <p:to>
                                        <p:strVal val="hidden"/>
                                      </p:to>
                                    </p:set>
                                  </p:childTnLst>
                                </p:cTn>
                              </p:par>
                              <p:par>
                                <p:cTn id="57" presetID="31" presetClass="exit" presetSubtype="0" fill="hold" nodeType="withEffect">
                                  <p:stCondLst>
                                    <p:cond delay="0"/>
                                  </p:stCondLst>
                                  <p:childTnLst>
                                    <p:anim calcmode="lin" valueType="num">
                                      <p:cBhvr>
                                        <p:cTn id="58" dur="1000"/>
                                        <p:tgtEl>
                                          <p:spTgt spid="13"/>
                                        </p:tgtEl>
                                        <p:attrNameLst>
                                          <p:attrName>ppt_w</p:attrName>
                                        </p:attrNameLst>
                                      </p:cBhvr>
                                      <p:tavLst>
                                        <p:tav tm="0">
                                          <p:val>
                                            <p:strVal val="ppt_w"/>
                                          </p:val>
                                        </p:tav>
                                        <p:tav tm="100000">
                                          <p:val>
                                            <p:fltVal val="0"/>
                                          </p:val>
                                        </p:tav>
                                      </p:tavLst>
                                    </p:anim>
                                    <p:anim calcmode="lin" valueType="num">
                                      <p:cBhvr>
                                        <p:cTn id="59" dur="1000"/>
                                        <p:tgtEl>
                                          <p:spTgt spid="13"/>
                                        </p:tgtEl>
                                        <p:attrNameLst>
                                          <p:attrName>ppt_h</p:attrName>
                                        </p:attrNameLst>
                                      </p:cBhvr>
                                      <p:tavLst>
                                        <p:tav tm="0">
                                          <p:val>
                                            <p:strVal val="ppt_h"/>
                                          </p:val>
                                        </p:tav>
                                        <p:tav tm="100000">
                                          <p:val>
                                            <p:fltVal val="0"/>
                                          </p:val>
                                        </p:tav>
                                      </p:tavLst>
                                    </p:anim>
                                    <p:anim calcmode="lin" valueType="num">
                                      <p:cBhvr>
                                        <p:cTn id="60" dur="1000"/>
                                        <p:tgtEl>
                                          <p:spTgt spid="13"/>
                                        </p:tgtEl>
                                        <p:attrNameLst>
                                          <p:attrName>style.rotation</p:attrName>
                                        </p:attrNameLst>
                                      </p:cBhvr>
                                      <p:tavLst>
                                        <p:tav tm="0">
                                          <p:val>
                                            <p:fltVal val="0"/>
                                          </p:val>
                                        </p:tav>
                                        <p:tav tm="100000">
                                          <p:val>
                                            <p:fltVal val="90"/>
                                          </p:val>
                                        </p:tav>
                                      </p:tavLst>
                                    </p:anim>
                                    <p:animEffect transition="out" filter="fade">
                                      <p:cBhvr>
                                        <p:cTn id="61" dur="1000"/>
                                        <p:tgtEl>
                                          <p:spTgt spid="13"/>
                                        </p:tgtEl>
                                      </p:cBhvr>
                                    </p:animEffect>
                                    <p:set>
                                      <p:cBhvr>
                                        <p:cTn id="62" dur="1" fill="hold">
                                          <p:stCondLst>
                                            <p:cond delay="999"/>
                                          </p:stCondLst>
                                        </p:cTn>
                                        <p:tgtEl>
                                          <p:spTgt spid="13"/>
                                        </p:tgtEl>
                                        <p:attrNameLst>
                                          <p:attrName>style.visibility</p:attrName>
                                        </p:attrNameLst>
                                      </p:cBhvr>
                                      <p:to>
                                        <p:strVal val="hidden"/>
                                      </p:to>
                                    </p:set>
                                  </p:childTnLst>
                                </p:cTn>
                              </p:par>
                            </p:childTnLst>
                          </p:cTn>
                        </p:par>
                        <p:par>
                          <p:cTn id="63" fill="hold">
                            <p:stCondLst>
                              <p:cond delay="1000"/>
                            </p:stCondLst>
                            <p:childTnLst>
                              <p:par>
                                <p:cTn id="64" presetID="6" presetClass="entr" presetSubtype="16"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circle(in)">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3" grpId="0" animBg="1"/>
      <p:bldP spid="23"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Stock_000008765144Medium.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7" name="Rounded Rectangular Callout 6"/>
          <p:cNvSpPr/>
          <p:nvPr/>
        </p:nvSpPr>
        <p:spPr>
          <a:xfrm>
            <a:off x="6763610" y="334672"/>
            <a:ext cx="1301530" cy="1265973"/>
          </a:xfrm>
          <a:prstGeom prst="wedgeRoundRectCallout">
            <a:avLst>
              <a:gd name="adj1" fmla="val -102594"/>
              <a:gd name="adj2" fmla="val 1041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6864103" y="421836"/>
            <a:ext cx="1101428" cy="1111533"/>
          </a:xfrm>
          <a:prstGeom prst="rect">
            <a:avLst/>
          </a:prstGeom>
        </p:spPr>
      </p:pic>
      <p:sp>
        <p:nvSpPr>
          <p:cNvPr id="9" name="Rounded Rectangular Callout 8"/>
          <p:cNvSpPr/>
          <p:nvPr/>
        </p:nvSpPr>
        <p:spPr>
          <a:xfrm>
            <a:off x="674965" y="421384"/>
            <a:ext cx="1301530" cy="1265973"/>
          </a:xfrm>
          <a:prstGeom prst="wedgeRoundRectCallout">
            <a:avLst>
              <a:gd name="adj1" fmla="val 136889"/>
              <a:gd name="adj2" fmla="val 9168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745318" y="491052"/>
            <a:ext cx="1158949" cy="1158949"/>
          </a:xfrm>
          <a:prstGeom prst="rect">
            <a:avLst/>
          </a:prstGeom>
        </p:spPr>
      </p:pic>
      <p:sp>
        <p:nvSpPr>
          <p:cNvPr id="11" name="Rectangle 5"/>
          <p:cNvSpPr>
            <a:spLocks noChangeArrowheads="1"/>
          </p:cNvSpPr>
          <p:nvPr/>
        </p:nvSpPr>
        <p:spPr bwMode="auto">
          <a:xfrm>
            <a:off x="0" y="5956728"/>
            <a:ext cx="9144000" cy="760924"/>
          </a:xfrm>
          <a:prstGeom prst="rect">
            <a:avLst/>
          </a:prstGeom>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3600" dirty="0" smtClean="0">
                <a:solidFill>
                  <a:schemeClr val="bg1"/>
                </a:solidFill>
              </a:rPr>
              <a:t>Technology enables EFFICIENCY and TRUST</a:t>
            </a:r>
            <a:endParaRPr lang="en-US" sz="3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494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21886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800" dirty="0" smtClean="0">
                <a:solidFill>
                  <a:schemeClr val="accent3"/>
                </a:solidFill>
              </a:rPr>
              <a:t>SO</a:t>
            </a:r>
            <a:r>
              <a:rPr lang="en-US" sz="8800" dirty="0" smtClean="0"/>
              <a:t>CIAL</a:t>
            </a:r>
            <a:endParaRPr lang="en-US" sz="8800" dirty="0"/>
          </a:p>
        </p:txBody>
      </p:sp>
      <p:sp>
        <p:nvSpPr>
          <p:cNvPr id="5" name="Rectangle 4"/>
          <p:cNvSpPr/>
          <p:nvPr/>
        </p:nvSpPr>
        <p:spPr>
          <a:xfrm>
            <a:off x="0" y="2188616"/>
            <a:ext cx="9144000" cy="21886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800" dirty="0" smtClean="0">
                <a:solidFill>
                  <a:srgbClr val="9BBB59"/>
                </a:solidFill>
              </a:rPr>
              <a:t>LO</a:t>
            </a:r>
            <a:r>
              <a:rPr lang="en-US" sz="8800" dirty="0" smtClean="0"/>
              <a:t>CATION</a:t>
            </a:r>
            <a:endParaRPr lang="en-US" sz="8800" dirty="0"/>
          </a:p>
        </p:txBody>
      </p:sp>
      <p:sp>
        <p:nvSpPr>
          <p:cNvPr id="6" name="Rectangle 5"/>
          <p:cNvSpPr/>
          <p:nvPr/>
        </p:nvSpPr>
        <p:spPr>
          <a:xfrm>
            <a:off x="0" y="4377232"/>
            <a:ext cx="9144000" cy="21886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800" dirty="0" smtClean="0">
                <a:solidFill>
                  <a:srgbClr val="9BBB59"/>
                </a:solidFill>
              </a:rPr>
              <a:t>MO</a:t>
            </a:r>
            <a:r>
              <a:rPr lang="en-US" sz="8800" dirty="0" smtClean="0"/>
              <a:t>BILE</a:t>
            </a:r>
            <a:endParaRPr lang="en-US" sz="8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11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355" y="708732"/>
            <a:ext cx="8874328" cy="525482"/>
          </a:xfrm>
        </p:spPr>
        <p:txBody>
          <a:bodyPr>
            <a:noAutofit/>
          </a:bodyPr>
          <a:lstStyle/>
          <a:p>
            <a:pPr marL="0" indent="0" algn="ctr">
              <a:buNone/>
            </a:pPr>
            <a:r>
              <a:rPr lang="en-US" sz="3200" b="1" i="1" dirty="0" smtClean="0"/>
              <a:t>Trust Building</a:t>
            </a:r>
            <a:endParaRPr lang="en-US" sz="3200" b="1" i="1" dirty="0"/>
          </a:p>
        </p:txBody>
      </p:sp>
      <p:pic>
        <p:nvPicPr>
          <p:cNvPr id="4" name="Picture 3"/>
          <p:cNvPicPr>
            <a:picLocks noChangeAspect="1"/>
          </p:cNvPicPr>
          <p:nvPr/>
        </p:nvPicPr>
        <p:blipFill>
          <a:blip r:embed="rId3"/>
          <a:stretch>
            <a:fillRect/>
          </a:stretch>
        </p:blipFill>
        <p:spPr>
          <a:xfrm>
            <a:off x="5292641" y="1555234"/>
            <a:ext cx="3136900" cy="3365500"/>
          </a:xfrm>
          <a:prstGeom prst="rect">
            <a:avLst/>
          </a:prstGeom>
        </p:spPr>
      </p:pic>
      <p:sp>
        <p:nvSpPr>
          <p:cNvPr id="6" name="TextBox 5"/>
          <p:cNvSpPr txBox="1"/>
          <p:nvPr/>
        </p:nvSpPr>
        <p:spPr>
          <a:xfrm>
            <a:off x="145355" y="1555234"/>
            <a:ext cx="4421834" cy="2308324"/>
          </a:xfrm>
          <a:prstGeom prst="rect">
            <a:avLst/>
          </a:prstGeom>
          <a:noFill/>
        </p:spPr>
        <p:txBody>
          <a:bodyPr wrap="square" rtlCol="0">
            <a:spAutoFit/>
          </a:bodyPr>
          <a:lstStyle/>
          <a:p>
            <a:r>
              <a:rPr lang="en-US" sz="2400" b="1" dirty="0" smtClean="0"/>
              <a:t>Two pieces to Trust Building</a:t>
            </a:r>
          </a:p>
          <a:p>
            <a:endParaRPr lang="en-US" sz="2000" b="1" dirty="0" smtClean="0"/>
          </a:p>
          <a:p>
            <a:pPr marL="342900" indent="-342900">
              <a:buFont typeface="+mj-lt"/>
              <a:buAutoNum type="arabicPeriod"/>
            </a:pPr>
            <a:r>
              <a:rPr lang="en-US" sz="2000" dirty="0" smtClean="0"/>
              <a:t>Identity – are you who you say you are?</a:t>
            </a:r>
          </a:p>
          <a:p>
            <a:endParaRPr lang="en-US" sz="2000" dirty="0" smtClean="0"/>
          </a:p>
          <a:p>
            <a:pPr marL="342900" indent="-342900">
              <a:buFont typeface="+mj-lt"/>
              <a:buAutoNum type="arabicPeriod"/>
            </a:pPr>
            <a:r>
              <a:rPr lang="en-US" sz="2000" dirty="0" smtClean="0"/>
              <a:t>Reputation – what are your interactions with people?</a:t>
            </a:r>
            <a:endParaRPr lang="en-US" sz="2000" dirty="0"/>
          </a:p>
        </p:txBody>
      </p:sp>
      <p:sp>
        <p:nvSpPr>
          <p:cNvPr id="8" name="Rectangle 7"/>
          <p:cNvSpPr/>
          <p:nvPr/>
        </p:nvSpPr>
        <p:spPr>
          <a:xfrm>
            <a:off x="0" y="0"/>
            <a:ext cx="9144000" cy="708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accent3"/>
                </a:solidFill>
              </a:rPr>
              <a:t>SO</a:t>
            </a:r>
            <a:r>
              <a:rPr lang="en-US" sz="4000" dirty="0" smtClean="0"/>
              <a:t>CIAL</a:t>
            </a:r>
            <a:endParaRPr lang="en-US" sz="4000" dirty="0"/>
          </a:p>
        </p:txBody>
      </p:sp>
      <p:sp>
        <p:nvSpPr>
          <p:cNvPr id="10" name="TextBox 9"/>
          <p:cNvSpPr txBox="1"/>
          <p:nvPr/>
        </p:nvSpPr>
        <p:spPr>
          <a:xfrm>
            <a:off x="1089107" y="2877624"/>
            <a:ext cx="6956164" cy="1107996"/>
          </a:xfrm>
          <a:prstGeom prst="rect">
            <a:avLst/>
          </a:prstGeom>
          <a:noFill/>
        </p:spPr>
        <p:txBody>
          <a:bodyPr wrap="none" rtlCol="0">
            <a:spAutoFit/>
          </a:bodyPr>
          <a:lstStyle/>
          <a:p>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NOT Social Media!!</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01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0" nodeType="click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22300"/>
            <a:ext cx="9144000" cy="5602397"/>
          </a:xfrm>
          <a:prstGeom prst="rect">
            <a:avLst/>
          </a:prstGeom>
        </p:spPr>
      </p:pic>
      <p:sp>
        <p:nvSpPr>
          <p:cNvPr id="7" name="Rectangle 6"/>
          <p:cNvSpPr/>
          <p:nvPr/>
        </p:nvSpPr>
        <p:spPr>
          <a:xfrm>
            <a:off x="0" y="1918416"/>
            <a:ext cx="7309795" cy="553909"/>
          </a:xfrm>
          <a:prstGeom prst="rect">
            <a:avLst/>
          </a:prstGeom>
          <a:noFill/>
          <a:ln w="5715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324001" y="5674578"/>
            <a:ext cx="2219680" cy="553909"/>
          </a:xfrm>
          <a:prstGeom prst="rect">
            <a:avLst/>
          </a:prstGeom>
          <a:noFill/>
          <a:ln w="5715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063038" y="2298882"/>
            <a:ext cx="5029200" cy="1803400"/>
          </a:xfrm>
          <a:prstGeom prst="rect">
            <a:avLst/>
          </a:prstGeom>
          <a:ln w="57150" cmpd="sng">
            <a:solidFill>
              <a:srgbClr val="542E19"/>
            </a:solidFill>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pic>
      <p:cxnSp>
        <p:nvCxnSpPr>
          <p:cNvPr id="10" name="Straight Arrow Connector 9"/>
          <p:cNvCxnSpPr/>
          <p:nvPr/>
        </p:nvCxnSpPr>
        <p:spPr>
          <a:xfrm flipH="1">
            <a:off x="3540049" y="1445567"/>
            <a:ext cx="1003632" cy="135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0" y="0"/>
            <a:ext cx="9144000" cy="708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accent3"/>
                </a:solidFill>
              </a:rPr>
              <a:t>SO</a:t>
            </a:r>
            <a:r>
              <a:rPr lang="en-US" sz="4000" dirty="0" smtClean="0"/>
              <a:t>CIAL</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9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7087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solidFill>
                  <a:schemeClr val="accent3"/>
                </a:solidFill>
              </a:rPr>
              <a:t>LO</a:t>
            </a:r>
            <a:r>
              <a:rPr lang="en-US" sz="4000" dirty="0" smtClean="0"/>
              <a:t>CATION</a:t>
            </a:r>
            <a:endParaRPr lang="en-US" sz="4000" dirty="0"/>
          </a:p>
        </p:txBody>
      </p:sp>
      <p:sp>
        <p:nvSpPr>
          <p:cNvPr id="18" name="Content Placeholder 2"/>
          <p:cNvSpPr>
            <a:spLocks noGrp="1"/>
          </p:cNvSpPr>
          <p:nvPr>
            <p:ph idx="1"/>
          </p:nvPr>
        </p:nvSpPr>
        <p:spPr>
          <a:xfrm>
            <a:off x="4931747" y="762772"/>
            <a:ext cx="4246490" cy="525482"/>
          </a:xfrm>
        </p:spPr>
        <p:txBody>
          <a:bodyPr>
            <a:noAutofit/>
          </a:bodyPr>
          <a:lstStyle/>
          <a:p>
            <a:pPr marL="0" indent="0" algn="ctr">
              <a:buNone/>
            </a:pPr>
            <a:r>
              <a:rPr lang="en-US" sz="3200" b="1" i="1" dirty="0" smtClean="0"/>
              <a:t>Real Time</a:t>
            </a:r>
            <a:endParaRPr lang="en-US" sz="3200" b="1" i="1" dirty="0"/>
          </a:p>
        </p:txBody>
      </p:sp>
      <p:pic>
        <p:nvPicPr>
          <p:cNvPr id="3" name="Picture 2" descr="photo.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3818" y="1445567"/>
            <a:ext cx="3085902" cy="4628854"/>
          </a:xfrm>
          <a:prstGeom prst="rect">
            <a:avLst/>
          </a:prstGeom>
        </p:spPr>
      </p:pic>
      <p:sp>
        <p:nvSpPr>
          <p:cNvPr id="19" name="Content Placeholder 2"/>
          <p:cNvSpPr txBox="1">
            <a:spLocks/>
          </p:cNvSpPr>
          <p:nvPr/>
        </p:nvSpPr>
        <p:spPr>
          <a:xfrm>
            <a:off x="324280" y="762772"/>
            <a:ext cx="4039979" cy="6138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321E12"/>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321E12"/>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rgbClr val="321E12"/>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rgbClr val="321E12"/>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rgbClr val="321E1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200" b="1" i="1" dirty="0" smtClean="0"/>
              <a:t>Trust Building</a:t>
            </a:r>
            <a:endParaRPr lang="en-US" sz="3200" b="1" i="1" dirty="0"/>
          </a:p>
        </p:txBody>
      </p:sp>
      <p:pic>
        <p:nvPicPr>
          <p:cNvPr id="7" name="Picture 6" descr="photo (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1141" y="1378017"/>
            <a:ext cx="3130936" cy="4696404"/>
          </a:xfrm>
          <a:prstGeom prst="rect">
            <a:avLst/>
          </a:prstGeom>
        </p:spPr>
      </p:pic>
      <p:sp>
        <p:nvSpPr>
          <p:cNvPr id="20" name="Plus 19"/>
          <p:cNvSpPr/>
          <p:nvPr/>
        </p:nvSpPr>
        <p:spPr>
          <a:xfrm>
            <a:off x="3837299" y="2620935"/>
            <a:ext cx="1783536" cy="171576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stretch>
            <a:fillRect/>
          </a:stretch>
        </p:blipFill>
        <p:spPr>
          <a:xfrm>
            <a:off x="181039" y="1557260"/>
            <a:ext cx="8864600" cy="39116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88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dissolve">
                                      <p:cBhvr>
                                        <p:cTn id="19" dur="500"/>
                                        <p:tgtEl>
                                          <p:spTgt spid="18">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8">
                                            <p:txEl>
                                              <p:pRg st="0" end="0"/>
                                            </p:txEl>
                                          </p:spTgt>
                                        </p:tgtEl>
                                      </p:cBhvr>
                                    </p:animEffect>
                                    <p:set>
                                      <p:cBhvr>
                                        <p:cTn id="27" dur="1" fill="hold">
                                          <p:stCondLst>
                                            <p:cond delay="499"/>
                                          </p:stCondLst>
                                        </p:cTn>
                                        <p:tgtEl>
                                          <p:spTgt spid="18">
                                            <p:txEl>
                                              <p:pRg st="0" end="0"/>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8" grpId="1" build="p"/>
      <p:bldP spid="19" grpId="0"/>
      <p:bldP spid="19" grpId="1"/>
      <p:bldP spid="20" grpId="0" animBg="1"/>
      <p:bldP spid="20" grpId="1" animBg="1"/>
    </p:bldLst>
  </p:timing>
</p:sld>
</file>

<file path=ppt/theme/theme1.xml><?xml version="1.0" encoding="utf-8"?>
<a:theme xmlns:a="http://schemas.openxmlformats.org/drawingml/2006/main" name="TaskRabbit_Serene_Theme">
  <a:themeElements>
    <a:clrScheme name="TaskRabbit">
      <a:dk1>
        <a:srgbClr val="311E1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TaskRabbit_Serene_Theme.thmx</Template>
  <TotalTime>1568</TotalTime>
  <Words>1360</Words>
  <Application>Microsoft Macintosh PowerPoint</Application>
  <PresentationFormat>On-screen Show (4:3)</PresentationFormat>
  <Paragraphs>126</Paragraphs>
  <Slides>13</Slides>
  <Notes>9</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TaskRabbit_Serene_Theme</vt:lpstr>
      <vt:lpstr>SoLoMo in P2P Marketplaces</vt:lpstr>
      <vt:lpstr>Slide 2</vt:lpstr>
      <vt:lpstr>Slide 3</vt:lpstr>
      <vt:lpstr>Building a trusted Service Network</vt:lpstr>
      <vt:lpstr>Slide 5</vt:lpstr>
      <vt:lpstr>Slide 6</vt:lpstr>
      <vt:lpstr>Slide 7</vt:lpstr>
      <vt:lpstr>Slide 8</vt:lpstr>
      <vt:lpstr>Slide 9</vt:lpstr>
      <vt:lpstr>Slide 10</vt:lpstr>
      <vt:lpstr>Slide 11</vt:lpstr>
      <vt:lpstr>The Carousel</vt:lpstr>
      <vt:lpstr>Slide 13</vt:lpstr>
    </vt:vector>
  </TitlesOfParts>
  <Company>Taskrabbit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busque</dc:creator>
  <cp:lastModifiedBy>Sophia DeMartini</cp:lastModifiedBy>
  <cp:revision>89</cp:revision>
  <dcterms:created xsi:type="dcterms:W3CDTF">2012-04-04T21:33:46Z</dcterms:created>
  <dcterms:modified xsi:type="dcterms:W3CDTF">2012-04-04T21:34:31Z</dcterms:modified>
</cp:coreProperties>
</file>